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58" r:id="rId18"/>
    <p:sldId id="259" r:id="rId19"/>
    <p:sldId id="275" r:id="rId20"/>
    <p:sldId id="276" r:id="rId21"/>
    <p:sldId id="274" r:id="rId22"/>
    <p:sldId id="277" r:id="rId2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24C7D-9B89-5545-8C07-9AC8DA8CA7D8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5A410-9441-0A48-85DF-C09D91733B2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667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389F0-8BCD-CD40-8D3A-3001DB1D1A8D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75736-9DD7-4444-900C-0858F76730F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0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58A98-3E30-DC4F-B212-2A38E23A63C3}" type="slidenum">
              <a:rPr lang="de-CH"/>
              <a:pPr/>
              <a:t>16</a:t>
            </a:fld>
            <a:endParaRPr lang="de-CH" dirty="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Folie 16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CH" smtClean="0"/>
              <a:t>Master-Untertitelformat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CH" smtClean="0"/>
              <a:t>Mastertextformat bearbeiten</a:t>
            </a:r>
          </a:p>
          <a:p>
            <a:pPr lvl="1" eaLnBrk="1" latinLnBrk="0" hangingPunct="1"/>
            <a:r>
              <a:rPr lang="de-CH" smtClean="0"/>
              <a:t>Zweite Ebene</a:t>
            </a:r>
          </a:p>
          <a:p>
            <a:pPr lvl="2" eaLnBrk="1" latinLnBrk="0" hangingPunct="1"/>
            <a:r>
              <a:rPr lang="de-CH" smtClean="0"/>
              <a:t>Dritte Ebene</a:t>
            </a:r>
          </a:p>
          <a:p>
            <a:pPr lvl="3" eaLnBrk="1" latinLnBrk="0" hangingPunct="1"/>
            <a:r>
              <a:rPr lang="de-CH" smtClean="0"/>
              <a:t>Vierte Ebene</a:t>
            </a:r>
          </a:p>
          <a:p>
            <a:pPr lvl="4" eaLnBrk="1" latinLnBrk="0" hangingPunct="1"/>
            <a:r>
              <a:rPr lang="de-CH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CH" dirty="0" smtClean="0"/>
              <a:t>Bild auf Platzhalter ziehen oder durch Klicken auf Symbol hinzufügen</a:t>
            </a:r>
            <a:endParaRPr kumimoji="0" lang="en-US" dirty="0"/>
          </a:p>
        </p:txBody>
      </p:sp>
      <p:sp>
        <p:nvSpPr>
          <p:cNvPr id="9" name="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rei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CH" smtClean="0"/>
              <a:t>Mastertitelformat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CH" smtClean="0"/>
              <a:t>Mastertextformat bearbeiten</a:t>
            </a:r>
          </a:p>
          <a:p>
            <a:pPr lvl="1" eaLnBrk="1" latinLnBrk="0" hangingPunct="1"/>
            <a:r>
              <a:rPr kumimoji="0" lang="de-CH" smtClean="0"/>
              <a:t>Zweite Ebene</a:t>
            </a:r>
          </a:p>
          <a:p>
            <a:pPr lvl="2" eaLnBrk="1" latinLnBrk="0" hangingPunct="1"/>
            <a:r>
              <a:rPr kumimoji="0" lang="de-CH" smtClean="0"/>
              <a:t>Dritte Ebene</a:t>
            </a:r>
          </a:p>
          <a:p>
            <a:pPr lvl="3" eaLnBrk="1" latinLnBrk="0" hangingPunct="1"/>
            <a:r>
              <a:rPr kumimoji="0" lang="de-CH" smtClean="0"/>
              <a:t>Vierte Ebene</a:t>
            </a:r>
          </a:p>
          <a:p>
            <a:pPr lvl="4" eaLnBrk="1" latinLnBrk="0" hangingPunct="1"/>
            <a:r>
              <a:rPr kumimoji="0" lang="de-CH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C23FD6A-10CA-974C-97E4-F0D11FCC13A9}" type="datetimeFigureOut">
              <a:rPr lang="de-DE" smtClean="0"/>
              <a:t>24.01.15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e-DE" dirty="0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9A12CC-6B3A-4541-BBAA-7DCAF435CD01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1587504"/>
            <a:ext cx="7406640" cy="3280833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effectLst/>
              </a:rPr>
              <a:t>„Ein </a:t>
            </a:r>
            <a:r>
              <a:rPr lang="de-DE" b="1" dirty="0">
                <a:effectLst/>
              </a:rPr>
              <a:t>Tag sagt's dem andern, </a:t>
            </a:r>
            <a:r>
              <a:rPr lang="de-DE" b="1" dirty="0" smtClean="0">
                <a:effectLst/>
              </a:rPr>
              <a:t/>
            </a:r>
            <a:br>
              <a:rPr lang="de-DE" b="1" dirty="0" smtClean="0">
                <a:effectLst/>
              </a:rPr>
            </a:br>
            <a:r>
              <a:rPr lang="de-DE" b="1" dirty="0" smtClean="0">
                <a:effectLst/>
              </a:rPr>
              <a:t>das </a:t>
            </a:r>
            <a:r>
              <a:rPr lang="de-DE" b="1" dirty="0">
                <a:effectLst/>
              </a:rPr>
              <a:t>Leben sei ein Wandern </a:t>
            </a:r>
            <a:r>
              <a:rPr lang="de-DE" b="1" dirty="0" smtClean="0">
                <a:effectLst/>
              </a:rPr>
              <a:t/>
            </a:r>
            <a:br>
              <a:rPr lang="de-DE" b="1" dirty="0" smtClean="0">
                <a:effectLst/>
              </a:rPr>
            </a:br>
            <a:r>
              <a:rPr lang="de-DE" b="1" dirty="0" smtClean="0">
                <a:effectLst/>
              </a:rPr>
              <a:t>zur </a:t>
            </a:r>
            <a:r>
              <a:rPr lang="de-DE" b="1" dirty="0">
                <a:effectLst/>
              </a:rPr>
              <a:t>grossen </a:t>
            </a:r>
            <a:r>
              <a:rPr lang="de-DE" b="1" dirty="0" smtClean="0">
                <a:effectLst/>
              </a:rPr>
              <a:t>Ewigkeit“</a:t>
            </a:r>
            <a:r>
              <a:rPr lang="de-DE" dirty="0" smtClean="0">
                <a:effectLst/>
              </a:rPr>
              <a:t> </a:t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>	</a:t>
            </a:r>
            <a:r>
              <a:rPr lang="de-DE" dirty="0" smtClean="0">
                <a:effectLst/>
              </a:rPr>
              <a:t>	</a:t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>	</a:t>
            </a:r>
            <a:r>
              <a:rPr lang="de-DE" dirty="0" smtClean="0">
                <a:effectLst/>
              </a:rPr>
              <a:t>	Gerhard Tersteegen 1745.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696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243417"/>
            <a:ext cx="7498080" cy="6004983"/>
          </a:xfrm>
        </p:spPr>
        <p:txBody>
          <a:bodyPr/>
          <a:lstStyle/>
          <a:p>
            <a:pPr marL="82296" indent="0">
              <a:buNone/>
            </a:pPr>
            <a:r>
              <a:rPr lang="de-DE" dirty="0"/>
              <a:t>Du bist mein Zufluchtsort.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Ich berge mich in deiner Hand, 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denn du schützest mich, Herr.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Wann immer mich Angst befällt, </a:t>
            </a:r>
            <a:endParaRPr lang="de-DE" dirty="0" smtClean="0"/>
          </a:p>
          <a:p>
            <a:pPr marL="82296" indent="0">
              <a:buNone/>
            </a:pPr>
            <a:r>
              <a:rPr lang="de-DE" dirty="0" smtClean="0"/>
              <a:t>fliehe </a:t>
            </a:r>
            <a:r>
              <a:rPr lang="de-DE" dirty="0"/>
              <a:t>ich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Ja ich trau auf dich, </a:t>
            </a:r>
            <a:endParaRPr lang="de-DE" dirty="0" smtClean="0"/>
          </a:p>
          <a:p>
            <a:pPr marL="82296" indent="0">
              <a:buNone/>
            </a:pPr>
            <a:r>
              <a:rPr lang="de-DE" dirty="0" smtClean="0"/>
              <a:t>und </a:t>
            </a:r>
            <a:r>
              <a:rPr lang="de-DE" dirty="0"/>
              <a:t>ich sage: Ich bin stark 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der Kraft meines Herrn. </a:t>
            </a:r>
            <a:endParaRPr lang="de-DE" dirty="0" smtClean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dirty="0" smtClean="0"/>
              <a:t>			</a:t>
            </a:r>
            <a:r>
              <a:rPr lang="de-DE" dirty="0">
                <a:solidFill>
                  <a:srgbClr val="C58D01"/>
                </a:solidFill>
              </a:rPr>
              <a:t>GB 355  2X</a:t>
            </a:r>
            <a:r>
              <a:rPr lang="de-CH" dirty="0">
                <a:solidFill>
                  <a:srgbClr val="C58D01"/>
                </a:solidFill>
              </a:rPr>
              <a:t> </a:t>
            </a:r>
            <a:r>
              <a:rPr lang="de-DE" dirty="0" smtClean="0"/>
              <a:t>		</a:t>
            </a:r>
            <a:endParaRPr lang="de-CH" dirty="0"/>
          </a:p>
          <a:p>
            <a:pPr marL="82296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301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2275945"/>
          </a:xfrm>
        </p:spPr>
        <p:txBody>
          <a:bodyPr>
            <a:normAutofit/>
          </a:bodyPr>
          <a:lstStyle/>
          <a:p>
            <a:r>
              <a:rPr lang="de-DE" i="1" dirty="0">
                <a:effectLst/>
              </a:rPr>
              <a:t>Meine Zeit steht in </a:t>
            </a:r>
            <a:r>
              <a:rPr lang="de-DE" i="1" dirty="0" smtClean="0">
                <a:effectLst/>
              </a:rPr>
              <a:t>deinen </a:t>
            </a:r>
            <a:r>
              <a:rPr lang="de-DE" i="1" dirty="0">
                <a:effectLst/>
              </a:rPr>
              <a:t>Händen  </a:t>
            </a:r>
            <a:r>
              <a:rPr lang="de-DE" i="1" dirty="0" smtClean="0">
                <a:effectLst/>
              </a:rPr>
              <a:t>					</a:t>
            </a:r>
            <a:r>
              <a:rPr lang="de-DE" dirty="0" smtClean="0">
                <a:effectLst/>
              </a:rPr>
              <a:t>GB </a:t>
            </a:r>
            <a:r>
              <a:rPr lang="de-DE" dirty="0">
                <a:effectLst/>
              </a:rPr>
              <a:t>353  1-3</a:t>
            </a:r>
            <a:r>
              <a:rPr lang="de-CH" dirty="0">
                <a:effectLst/>
              </a:rPr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82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617537"/>
            <a:ext cx="7498080" cy="1715029"/>
          </a:xfrm>
        </p:spPr>
        <p:txBody>
          <a:bodyPr>
            <a:normAutofit fontScale="90000"/>
          </a:bodyPr>
          <a:lstStyle/>
          <a:p>
            <a:r>
              <a:rPr lang="de-DE" u="sng" dirty="0" smtClean="0"/>
              <a:t>Migration:</a:t>
            </a:r>
            <a:br>
              <a:rPr lang="de-DE" u="sng" dirty="0" smtClean="0"/>
            </a:br>
            <a:r>
              <a:rPr lang="de-DE" dirty="0" smtClean="0"/>
              <a:t>…und ob ich schon wanderte</a:t>
            </a:r>
            <a:br>
              <a:rPr lang="de-DE" dirty="0" smtClean="0"/>
            </a:br>
            <a:r>
              <a:rPr lang="de-DE" dirty="0" smtClean="0"/>
              <a:t>im finstern Tal…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2819400"/>
            <a:ext cx="7498080" cy="3429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de-DE" sz="4400" b="1" dirty="0"/>
              <a:t>حَتَّى حِينَ أمشِي فِي وادِي </a:t>
            </a:r>
            <a:r>
              <a:rPr lang="de-DE" sz="4400" b="1" dirty="0" smtClean="0"/>
              <a:t>المَوْتِ</a:t>
            </a:r>
            <a:r>
              <a:rPr lang="de-DE" sz="4400" b="1" dirty="0"/>
              <a:t> </a:t>
            </a:r>
            <a:endParaRPr lang="de-DE" sz="4400" b="1" dirty="0" smtClean="0"/>
          </a:p>
          <a:p>
            <a:pPr marL="82296" indent="0">
              <a:buNone/>
            </a:pPr>
            <a:r>
              <a:rPr lang="de-DE" sz="4400" b="1" dirty="0" smtClean="0"/>
              <a:t>المُظلِمِ</a:t>
            </a:r>
            <a:r>
              <a:rPr lang="de-DE" sz="4400" b="1" dirty="0"/>
              <a:t>،</a:t>
            </a:r>
            <a:endParaRPr lang="de-CH" sz="4400" dirty="0"/>
          </a:p>
          <a:p>
            <a:pPr marL="82296" indent="0">
              <a:buNone/>
            </a:pPr>
            <a:r>
              <a:rPr lang="de-DE" dirty="0" smtClean="0"/>
              <a:t>				Psalm 23, 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658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Geschichte der Migration</a:t>
            </a:r>
            <a:endParaRPr lang="de-DE" dirty="0"/>
          </a:p>
        </p:txBody>
      </p:sp>
      <p:pic>
        <p:nvPicPr>
          <p:cNvPr id="4" name="Inhaltsplatzhalter 3" descr="IMG_20150103_0001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80522" y="1197091"/>
            <a:ext cx="7889663" cy="5051309"/>
          </a:xfrm>
        </p:spPr>
      </p:pic>
    </p:spTree>
    <p:extLst>
      <p:ext uri="{BB962C8B-B14F-4D97-AF65-F5344CB8AC3E}">
        <p14:creationId xmlns:p14="http://schemas.microsoft.com/office/powerpoint/2010/main" val="961872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Migration heute — Flüchtlingscamp</a:t>
            </a:r>
            <a:br>
              <a:rPr lang="de-DE" dirty="0" smtClean="0"/>
            </a:br>
            <a:r>
              <a:rPr lang="de-DE" dirty="0" smtClean="0"/>
              <a:t>im Libanon</a:t>
            </a:r>
            <a:endParaRPr lang="de-DE" dirty="0"/>
          </a:p>
        </p:txBody>
      </p:sp>
      <p:pic>
        <p:nvPicPr>
          <p:cNvPr id="3" name="Bild 2" descr="B7p5fgsIIAAK4d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5255" y="1595961"/>
            <a:ext cx="7620000" cy="457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7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1"/>
            <a:ext cx="7498080" cy="128693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Migration heute — Za‘atari </a:t>
            </a:r>
            <a:br>
              <a:rPr lang="de-DE" dirty="0" smtClean="0"/>
            </a:br>
            <a:r>
              <a:rPr lang="de-DE" dirty="0" smtClean="0"/>
              <a:t>Camp in Jordanien</a:t>
            </a:r>
            <a:endParaRPr lang="de-DE" dirty="0"/>
          </a:p>
        </p:txBody>
      </p:sp>
      <p:pic>
        <p:nvPicPr>
          <p:cNvPr id="4" name="Bild 3" descr="959aba4e-44fc-41b3-ac41-de3b8a420b5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432" y="1396999"/>
            <a:ext cx="7928255" cy="515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3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043608" y="2209800"/>
            <a:ext cx="698477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de-CH" sz="2800" dirty="0">
                <a:latin typeface="+mj-lt"/>
              </a:rPr>
              <a:t>Die EMK wurde </a:t>
            </a:r>
            <a:r>
              <a:rPr lang="de-CH" sz="2800" dirty="0" smtClean="0">
                <a:latin typeface="+mj-lt"/>
              </a:rPr>
              <a:t>durch </a:t>
            </a:r>
            <a:r>
              <a:rPr lang="de-CH" sz="2800" dirty="0">
                <a:latin typeface="+mj-lt"/>
              </a:rPr>
              <a:t>Migration über den ganzen Erdkreis ausgebreitet</a:t>
            </a:r>
            <a:r>
              <a:rPr lang="de-CH" sz="2800" dirty="0" smtClean="0">
                <a:latin typeface="+mj-lt"/>
              </a:rPr>
              <a:t>.</a:t>
            </a:r>
          </a:p>
          <a:p>
            <a:endParaRPr lang="de-CH" sz="2800" dirty="0">
              <a:latin typeface="+mj-lt"/>
            </a:endParaRPr>
          </a:p>
          <a:p>
            <a:r>
              <a:rPr lang="de-CH" sz="2800" dirty="0">
                <a:latin typeface="+mj-lt"/>
              </a:rPr>
              <a:t>Sind wir </a:t>
            </a:r>
            <a:r>
              <a:rPr lang="de-CH" sz="2800" dirty="0" smtClean="0">
                <a:latin typeface="+mj-lt"/>
              </a:rPr>
              <a:t>bereit, Migration nicht nur als Problem zu sehen, </a:t>
            </a:r>
          </a:p>
          <a:p>
            <a:r>
              <a:rPr lang="de-CH" sz="2800" dirty="0" smtClean="0">
                <a:latin typeface="+mj-lt"/>
              </a:rPr>
              <a:t>sondern </a:t>
            </a:r>
            <a:r>
              <a:rPr lang="de-CH" sz="2800" dirty="0">
                <a:latin typeface="+mj-lt"/>
              </a:rPr>
              <a:t>eine neue, missionarische Sicht für </a:t>
            </a:r>
            <a:r>
              <a:rPr lang="de-CH" sz="2800" dirty="0" smtClean="0">
                <a:latin typeface="+mj-lt"/>
              </a:rPr>
              <a:t>die Migration zu </a:t>
            </a:r>
            <a:r>
              <a:rPr lang="de-CH" sz="2800" dirty="0">
                <a:latin typeface="+mj-lt"/>
              </a:rPr>
              <a:t>entwickeln</a:t>
            </a:r>
            <a:r>
              <a:rPr lang="de-CH" sz="2800" dirty="0" smtClean="0">
                <a:latin typeface="+mj-lt"/>
              </a:rPr>
              <a:t>?</a:t>
            </a:r>
          </a:p>
          <a:p>
            <a:endParaRPr lang="de-CH" sz="2400" dirty="0">
              <a:latin typeface="+mj-lt"/>
            </a:endParaRPr>
          </a:p>
          <a:p>
            <a:endParaRPr lang="de-CH" sz="2400" dirty="0">
              <a:latin typeface="+mj-lt"/>
            </a:endParaRPr>
          </a:p>
          <a:p>
            <a:endParaRPr lang="de-CH" dirty="0"/>
          </a:p>
          <a:p>
            <a:r>
              <a:rPr lang="de-CH" dirty="0"/>
              <a:t> 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58300" y="609600"/>
            <a:ext cx="6729413" cy="1143000"/>
          </a:xfrm>
        </p:spPr>
        <p:txBody>
          <a:bodyPr>
            <a:normAutofit/>
          </a:bodyPr>
          <a:lstStyle/>
          <a:p>
            <a:r>
              <a:rPr lang="de-CH" dirty="0"/>
              <a:t>Migration als </a:t>
            </a:r>
            <a:r>
              <a:rPr lang="de-CH" dirty="0" smtClean="0"/>
              <a:t>DNA der EMK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765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15616" y="1196752"/>
            <a:ext cx="8028384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²"/>
            </a:pPr>
            <a:r>
              <a:rPr lang="de-CH" sz="3200" dirty="0"/>
              <a:t>Unsere Kirche ist in vielen Ländern, </a:t>
            </a:r>
            <a:r>
              <a:rPr lang="de-CH" sz="3200" dirty="0" smtClean="0"/>
              <a:t>aus </a:t>
            </a:r>
            <a:r>
              <a:rPr lang="de-CH" sz="3200" dirty="0"/>
              <a:t>welchen die Migranten kommen</a:t>
            </a:r>
            <a:r>
              <a:rPr lang="de-CH" sz="3200" dirty="0" smtClean="0"/>
              <a:t>, </a:t>
            </a:r>
            <a:r>
              <a:rPr lang="de-CH" sz="3200" dirty="0"/>
              <a:t>tätig. </a:t>
            </a:r>
            <a:endParaRPr lang="de-CH" sz="3200" dirty="0" smtClean="0"/>
          </a:p>
          <a:p>
            <a:pPr marL="457200" indent="-457200">
              <a:buFont typeface="Wingdings" charset="2"/>
              <a:buChar char="²"/>
            </a:pPr>
            <a:r>
              <a:rPr lang="de-CH" sz="3200" dirty="0" smtClean="0"/>
              <a:t>Wir können </a:t>
            </a:r>
            <a:r>
              <a:rPr lang="de-CH" sz="3200" dirty="0"/>
              <a:t>in den Ländern, woher diese </a:t>
            </a:r>
            <a:r>
              <a:rPr lang="de-CH" sz="3200" dirty="0" smtClean="0"/>
              <a:t>Menschen kommen, </a:t>
            </a:r>
            <a:r>
              <a:rPr lang="de-CH" sz="3200" dirty="0"/>
              <a:t>mit unseren </a:t>
            </a:r>
            <a:r>
              <a:rPr lang="de-CH" sz="3200" dirty="0" smtClean="0"/>
              <a:t>Partnerkirchen an </a:t>
            </a:r>
            <a:r>
              <a:rPr lang="de-CH" sz="3200" dirty="0"/>
              <a:t>der Verbesserung der dortigen Situation </a:t>
            </a:r>
            <a:r>
              <a:rPr lang="de-CH" sz="3200" dirty="0" smtClean="0"/>
              <a:t>arbeiten. </a:t>
            </a:r>
          </a:p>
          <a:p>
            <a:pPr marL="457200" indent="-457200">
              <a:buFont typeface="Wingdings" charset="2"/>
              <a:buChar char="²"/>
            </a:pPr>
            <a:r>
              <a:rPr lang="de-DE" sz="3200" dirty="0" smtClean="0"/>
              <a:t>Langfristig geht es darum, dass Menschen in ihre Heimat zurückkehren können. Aber wo dies nicht möglich ist, sollen sie auch bei uns Wurzeln schlagen können.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8275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75656" y="836712"/>
            <a:ext cx="7056784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Wenn </a:t>
            </a:r>
            <a:r>
              <a:rPr lang="de-DE" sz="3600" dirty="0"/>
              <a:t>ich Vertrauen in </a:t>
            </a:r>
            <a:r>
              <a:rPr lang="de-DE" sz="3600" dirty="0" smtClean="0"/>
              <a:t>den guten Hirten habe, </a:t>
            </a:r>
            <a:r>
              <a:rPr lang="de-DE" sz="3600" dirty="0"/>
              <a:t>werde ich Teil eines Netzwerkes – </a:t>
            </a:r>
            <a:r>
              <a:rPr lang="de-DE" sz="3600" dirty="0" smtClean="0"/>
              <a:t>im neuen Testament Leib </a:t>
            </a:r>
            <a:r>
              <a:rPr lang="de-DE" sz="3600" dirty="0"/>
              <a:t>Christi genannt – und mache mich mit anderen </a:t>
            </a:r>
            <a:r>
              <a:rPr lang="de-DE" sz="3600" dirty="0" smtClean="0"/>
              <a:t>daran</a:t>
            </a:r>
            <a:r>
              <a:rPr lang="de-DE" sz="3600" dirty="0"/>
              <a:t>, die Welt im Sinne Gottes mit zu </a:t>
            </a:r>
            <a:r>
              <a:rPr lang="de-DE" sz="3600" dirty="0" smtClean="0"/>
              <a:t>gestalten.</a:t>
            </a:r>
          </a:p>
          <a:p>
            <a:r>
              <a:rPr lang="de-DE" sz="3600" dirty="0" smtClean="0"/>
              <a:t>Eine Welt, in der </a:t>
            </a:r>
            <a:r>
              <a:rPr lang="de-DE" sz="3600" smtClean="0"/>
              <a:t>auch Migrantinnen </a:t>
            </a:r>
            <a:r>
              <a:rPr lang="de-DE" sz="3600" dirty="0" smtClean="0"/>
              <a:t>und Migranten einen Platz haben. </a:t>
            </a:r>
          </a:p>
          <a:p>
            <a:endParaRPr lang="de-DE" sz="3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463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06500" y="1333500"/>
            <a:ext cx="7429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i="1" dirty="0" smtClean="0">
                <a:solidFill>
                  <a:srgbClr val="4F271C"/>
                </a:solidFill>
              </a:rPr>
              <a:t>Wir haben Gottes Spuren festgestellt</a:t>
            </a:r>
          </a:p>
          <a:p>
            <a:r>
              <a:rPr lang="de-DE" sz="3600" dirty="0"/>
              <a:t>	</a:t>
            </a:r>
            <a:r>
              <a:rPr lang="de-DE" sz="3600" dirty="0" smtClean="0"/>
              <a:t>					</a:t>
            </a:r>
            <a:r>
              <a:rPr lang="de-DE" sz="3600" dirty="0" smtClean="0">
                <a:solidFill>
                  <a:srgbClr val="4F271C"/>
                </a:solidFill>
              </a:rPr>
              <a:t>GB  382, 1 - 3</a:t>
            </a:r>
            <a:endParaRPr lang="de-DE" sz="3600" dirty="0">
              <a:solidFill>
                <a:srgbClr val="4F2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172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dirty="0" smtClean="0"/>
              <a:t>Nun gib uns Pilgern aus der Quelle...</a:t>
            </a:r>
          </a:p>
          <a:p>
            <a:pPr marL="1115568" lvl="4" indent="0">
              <a:buNone/>
            </a:pPr>
            <a:r>
              <a:rPr lang="de-DE" dirty="0"/>
              <a:t>	</a:t>
            </a:r>
            <a:r>
              <a:rPr lang="de-DE" dirty="0" smtClean="0"/>
              <a:t>		</a:t>
            </a:r>
            <a:r>
              <a:rPr lang="de-DE" sz="3200" dirty="0" smtClean="0">
                <a:solidFill>
                  <a:srgbClr val="C58D01"/>
                </a:solidFill>
              </a:rPr>
              <a:t>GB 426, 1 - 4</a:t>
            </a:r>
            <a:endParaRPr lang="de-DE" sz="3200" dirty="0">
              <a:solidFill>
                <a:srgbClr val="C58D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9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91080"/>
          </a:xfrm>
        </p:spPr>
        <p:txBody>
          <a:bodyPr>
            <a:normAutofit/>
          </a:bodyPr>
          <a:lstStyle/>
          <a:p>
            <a:r>
              <a:rPr lang="de-DE" dirty="0" smtClean="0"/>
              <a:t>Was ich erträume, hast Du schon getan...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		GB 392, 1 - 3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57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1587504"/>
            <a:ext cx="7406640" cy="3280833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effectLst/>
              </a:rPr>
              <a:t>„Ein </a:t>
            </a:r>
            <a:r>
              <a:rPr lang="de-DE" b="1" dirty="0">
                <a:effectLst/>
              </a:rPr>
              <a:t>Tag sagt's dem andern, </a:t>
            </a:r>
            <a:r>
              <a:rPr lang="de-DE" b="1" dirty="0" smtClean="0">
                <a:effectLst/>
              </a:rPr>
              <a:t/>
            </a:r>
            <a:br>
              <a:rPr lang="de-DE" b="1" dirty="0" smtClean="0">
                <a:effectLst/>
              </a:rPr>
            </a:br>
            <a:r>
              <a:rPr lang="de-DE" b="1" dirty="0" smtClean="0">
                <a:effectLst/>
              </a:rPr>
              <a:t>das </a:t>
            </a:r>
            <a:r>
              <a:rPr lang="de-DE" b="1" dirty="0">
                <a:effectLst/>
              </a:rPr>
              <a:t>Leben sei ein Wandern </a:t>
            </a:r>
            <a:r>
              <a:rPr lang="de-DE" b="1" dirty="0" smtClean="0">
                <a:effectLst/>
              </a:rPr>
              <a:t/>
            </a:r>
            <a:br>
              <a:rPr lang="de-DE" b="1" dirty="0" smtClean="0">
                <a:effectLst/>
              </a:rPr>
            </a:br>
            <a:r>
              <a:rPr lang="de-DE" b="1" dirty="0" smtClean="0">
                <a:effectLst/>
              </a:rPr>
              <a:t>zur </a:t>
            </a:r>
            <a:r>
              <a:rPr lang="de-DE" b="1" dirty="0">
                <a:effectLst/>
              </a:rPr>
              <a:t>grossen </a:t>
            </a:r>
            <a:r>
              <a:rPr lang="de-DE" b="1" dirty="0" smtClean="0">
                <a:effectLst/>
              </a:rPr>
              <a:t>Ewigkeit“</a:t>
            </a:r>
            <a:r>
              <a:rPr lang="de-DE" dirty="0" smtClean="0">
                <a:effectLst/>
              </a:rPr>
              <a:t> </a:t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>	</a:t>
            </a:r>
            <a:r>
              <a:rPr lang="de-DE" dirty="0" smtClean="0">
                <a:effectLst/>
              </a:rPr>
              <a:t>	</a:t>
            </a:r>
            <a:br>
              <a:rPr lang="de-DE" dirty="0" smtClean="0">
                <a:effectLst/>
              </a:rPr>
            </a:br>
            <a:r>
              <a:rPr lang="de-DE" dirty="0">
                <a:effectLst/>
              </a:rPr>
              <a:t>	</a:t>
            </a:r>
            <a:r>
              <a:rPr lang="de-DE" dirty="0" smtClean="0">
                <a:effectLst/>
              </a:rPr>
              <a:t>	Gerhard Tersteegen 1745.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63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400" dirty="0" smtClean="0"/>
              <a:t>Bewahre uns Gott...</a:t>
            </a:r>
            <a:br>
              <a:rPr lang="de-DE" sz="4400" dirty="0" smtClean="0"/>
            </a:br>
            <a:r>
              <a:rPr lang="de-DE" sz="4400" dirty="0"/>
              <a:t>	</a:t>
            </a:r>
            <a:r>
              <a:rPr lang="de-DE" sz="4400" dirty="0" smtClean="0"/>
              <a:t>			GB  488, 1 - 4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2237878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1471083"/>
            <a:ext cx="7498080" cy="2677583"/>
          </a:xfrm>
        </p:spPr>
        <p:txBody>
          <a:bodyPr>
            <a:normAutofit/>
          </a:bodyPr>
          <a:lstStyle/>
          <a:p>
            <a:r>
              <a:rPr lang="de-DE" sz="4800" dirty="0" smtClean="0"/>
              <a:t>Migration heisst Wandern!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946229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508000"/>
            <a:ext cx="7498080" cy="62230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de-DE" dirty="0"/>
              <a:t>Aus den Dörfern und Städten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Mit den leidenden Brüdern und Schwestern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Mit lachenden Kindern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Als Bauleute des Friedens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Als Botinnen und Boten der Gerechtigkeit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</a:t>
            </a:r>
            <a:r>
              <a:rPr lang="de-DE" b="1" dirty="0" smtClean="0"/>
              <a:t>. ./.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6307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603249"/>
            <a:ext cx="7498080" cy="6074833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de-DE" dirty="0" smtClean="0"/>
              <a:t>Als </a:t>
            </a:r>
            <a:r>
              <a:rPr lang="de-DE" dirty="0"/>
              <a:t>Zeuginnen und Zeugen deiner Liebe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Als Glieder deiner Kirche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Wenn wir das Brot teilen,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Wenn wir die Schwachen stützen und die Fremdlinge aufnehmen,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dirty="0"/>
              <a:t>Sind wir unterwegs zu dir</a:t>
            </a:r>
            <a:r>
              <a:rPr lang="de-DE" b="1" dirty="0" smtClean="0"/>
              <a:t>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Wenn wir Gottesdienst feiern,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	</a:t>
            </a:r>
            <a:r>
              <a:rPr lang="de-DE" b="1" i="1" dirty="0"/>
              <a:t>Bist du unterwegs zu uns!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040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349249"/>
            <a:ext cx="7498080" cy="6307667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de-DE" dirty="0" smtClean="0"/>
              <a:t>Der </a:t>
            </a:r>
            <a:r>
              <a:rPr lang="de-DE" dirty="0"/>
              <a:t>Herr, mein Hirte führet mich</a:t>
            </a:r>
            <a:r>
              <a:rPr lang="de-DE" dirty="0" smtClean="0"/>
              <a:t>.  </a:t>
            </a:r>
            <a:r>
              <a:rPr lang="de-DE" b="1" dirty="0" smtClean="0">
                <a:solidFill>
                  <a:srgbClr val="C58D01"/>
                </a:solidFill>
              </a:rPr>
              <a:t>GB  </a:t>
            </a:r>
            <a:r>
              <a:rPr lang="de-DE" b="1" dirty="0">
                <a:solidFill>
                  <a:srgbClr val="C58D01"/>
                </a:solidFill>
              </a:rPr>
              <a:t>86, 1 – </a:t>
            </a:r>
            <a:r>
              <a:rPr lang="de-DE" b="1" dirty="0" smtClean="0">
                <a:solidFill>
                  <a:srgbClr val="C58D01"/>
                </a:solidFill>
              </a:rPr>
              <a:t>3</a:t>
            </a:r>
            <a:endParaRPr lang="de-CH" dirty="0">
              <a:solidFill>
                <a:srgbClr val="C58D01"/>
              </a:solidFill>
            </a:endParaRPr>
          </a:p>
          <a:p>
            <a:pPr marL="82296" indent="0">
              <a:buNone/>
            </a:pPr>
            <a:r>
              <a:rPr lang="de-DE" dirty="0"/>
              <a:t>Fürwahr, nichts mangelt mir.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Er lagert mich auf grünen Au'n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Bei frischem Wasser hier.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 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Erquickung schenkt er meiner Seel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Und führet gnädiglich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Um seines hohen Namens Ehr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Auf rechter Strasse mich.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 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Geh ich durchs dunkle Todestal,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ich fürcht kein Unglück dort,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denn du bist da,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dein Stecken und Stab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sind Tröstung mir und </a:t>
            </a:r>
            <a:r>
              <a:rPr lang="de-DE" dirty="0" smtClean="0"/>
              <a:t>Hort.</a:t>
            </a:r>
            <a:r>
              <a:rPr lang="de-CH" dirty="0"/>
              <a:t>	</a:t>
            </a:r>
            <a:r>
              <a:rPr lang="de-DE" dirty="0" smtClean="0"/>
              <a:t>Nach </a:t>
            </a:r>
            <a:r>
              <a:rPr lang="de-DE" dirty="0"/>
              <a:t>Psalm 23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952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349249"/>
            <a:ext cx="7498080" cy="6307667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de-DE" dirty="0" smtClean="0"/>
              <a:t>— Ich </a:t>
            </a:r>
            <a:r>
              <a:rPr lang="de-DE" dirty="0"/>
              <a:t>trau auf dich, oh Herr</a:t>
            </a:r>
            <a:r>
              <a:rPr lang="de-DE" dirty="0" smtClean="0"/>
              <a:t>. 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GB 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359, 1 – 3 </a:t>
            </a:r>
            <a:endParaRPr lang="de-CH" dirty="0">
              <a:solidFill>
                <a:schemeClr val="accent2">
                  <a:lumMod val="75000"/>
                </a:schemeClr>
              </a:solidFill>
            </a:endParaRPr>
          </a:p>
          <a:p>
            <a:pPr marL="82296" indent="0">
              <a:buNone/>
            </a:pPr>
            <a:r>
              <a:rPr lang="de-DE" dirty="0"/>
              <a:t>Ich sage, du bist mein Gott. 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Deiner Hand steht meine Zeit.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Deiner Hand steht meine Zeit</a:t>
            </a:r>
            <a:r>
              <a:rPr lang="de-DE" dirty="0" smtClean="0"/>
              <a:t>.</a:t>
            </a:r>
            <a:endParaRPr lang="de-CH" dirty="0"/>
          </a:p>
          <a:p>
            <a:pPr marL="82296" indent="0">
              <a:buNone/>
            </a:pPr>
            <a:r>
              <a:rPr lang="de-DE" dirty="0" smtClean="0"/>
              <a:t>— Gepriesen </a:t>
            </a:r>
            <a:r>
              <a:rPr lang="de-DE" dirty="0"/>
              <a:t>sei der Herr. 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Er hält die, die ihm </a:t>
            </a:r>
            <a:r>
              <a:rPr lang="de-DE" dirty="0" smtClean="0"/>
              <a:t>vertrau‘n</a:t>
            </a:r>
            <a:r>
              <a:rPr lang="de-DE" dirty="0"/>
              <a:t>. 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seiner Güte bleibt er treu.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seiner Güte bleibt er treu</a:t>
            </a:r>
            <a:r>
              <a:rPr lang="de-DE" dirty="0" smtClean="0"/>
              <a:t>.</a:t>
            </a:r>
          </a:p>
          <a:p>
            <a:pPr marL="82296" indent="0">
              <a:buNone/>
            </a:pPr>
            <a:r>
              <a:rPr lang="de-DE" dirty="0" smtClean="0"/>
              <a:t>—Drum </a:t>
            </a:r>
            <a:r>
              <a:rPr lang="de-DE" dirty="0"/>
              <a:t>traue ich auf dich.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Ich sage: Du bist mein Gott!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deiner Hand steht meine Zeit.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In deiner Hand steht meine Zeit.</a:t>
            </a:r>
            <a:endParaRPr lang="de-CH" dirty="0"/>
          </a:p>
          <a:p>
            <a:pPr marL="82296" indent="0">
              <a:buNone/>
            </a:pPr>
            <a:endParaRPr lang="de-CH" dirty="0"/>
          </a:p>
          <a:p>
            <a:pPr marL="82296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7952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275167"/>
            <a:ext cx="7498080" cy="5973233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de-DE" dirty="0"/>
              <a:t>Tuya es la gloria, la honra también,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tuya para siempre. Amén. Amén.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 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Dir, Gott, sei die Herrschaft und dir, Gott, der Ruhm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Heute und für immer</a:t>
            </a:r>
            <a:r>
              <a:rPr lang="de-DE" dirty="0" smtClean="0"/>
              <a:t>.  </a:t>
            </a:r>
            <a:r>
              <a:rPr lang="de-DE" dirty="0"/>
              <a:t>Amén, Amén.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 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Du bist meine Zuflucht, dich bete ich an,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Liebe ohne Ende</a:t>
            </a:r>
            <a:r>
              <a:rPr lang="de-DE" dirty="0" smtClean="0"/>
              <a:t>.  </a:t>
            </a:r>
            <a:r>
              <a:rPr lang="de-DE" dirty="0"/>
              <a:t>Amén, Amén.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 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Tuya es la gloria, la honra también,</a:t>
            </a:r>
            <a:endParaRPr lang="de-CH" dirty="0"/>
          </a:p>
          <a:p>
            <a:pPr marL="82296" indent="0">
              <a:buNone/>
            </a:pPr>
            <a:r>
              <a:rPr lang="de-DE" dirty="0"/>
              <a:t>tuya para siempre</a:t>
            </a:r>
            <a:r>
              <a:rPr lang="de-DE" dirty="0" smtClean="0"/>
              <a:t>.   </a:t>
            </a:r>
            <a:r>
              <a:rPr lang="de-DE" dirty="0"/>
              <a:t>Amén. Amén.</a:t>
            </a:r>
            <a:endParaRPr lang="de-CH" dirty="0"/>
          </a:p>
          <a:p>
            <a:pPr marL="82296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5987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Mose 47, 1 - 12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de-DE" dirty="0" smtClean="0"/>
              <a:t>Jakob wird mit den Seinen</a:t>
            </a:r>
          </a:p>
          <a:p>
            <a:pPr marL="82296" indent="0">
              <a:buNone/>
            </a:pPr>
            <a:r>
              <a:rPr lang="de-DE" dirty="0" smtClean="0"/>
              <a:t>Als Migrant </a:t>
            </a:r>
          </a:p>
          <a:p>
            <a:pPr marL="82296" indent="0">
              <a:buNone/>
            </a:pPr>
            <a:r>
              <a:rPr lang="de-DE" dirty="0" smtClean="0"/>
              <a:t>In Aegypten aufgenommen.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2859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Nyad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Nyad.thmx</Template>
  <TotalTime>0</TotalTime>
  <Words>457</Words>
  <Application>Microsoft Macintosh PowerPoint</Application>
  <PresentationFormat>Bildschirmpräsentation (4:3)</PresentationFormat>
  <Paragraphs>104</Paragraphs>
  <Slides>22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Nyad</vt:lpstr>
      <vt:lpstr>„Ein Tag sagt's dem andern,  das Leben sei ein Wandern  zur grossen Ewigkeit“       Gerhard Tersteegen 1745. </vt:lpstr>
      <vt:lpstr>PowerPoint-Präsentation</vt:lpstr>
      <vt:lpstr>Migration heisst Wandern!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1. Mose 47, 1 - 12</vt:lpstr>
      <vt:lpstr>PowerPoint-Präsentation</vt:lpstr>
      <vt:lpstr>Meine Zeit steht in deinen Händen       GB 353  1-3 </vt:lpstr>
      <vt:lpstr>Migration: …und ob ich schon wanderte im finstern Tal…</vt:lpstr>
      <vt:lpstr>Geschichte der Migration</vt:lpstr>
      <vt:lpstr>Migration heute — Flüchtlingscamp im Libanon</vt:lpstr>
      <vt:lpstr>Migration heute — Za‘atari  Camp in Jordanien</vt:lpstr>
      <vt:lpstr>Migration als DNA der EMK</vt:lpstr>
      <vt:lpstr>PowerPoint-Präsentation</vt:lpstr>
      <vt:lpstr>PowerPoint-Präsentation</vt:lpstr>
      <vt:lpstr>PowerPoint-Präsentation</vt:lpstr>
      <vt:lpstr>Was ich erträume, hast Du schon getan...     GB 392, 1 - 3</vt:lpstr>
      <vt:lpstr>„Ein Tag sagt's dem andern,  das Leben sei ein Wandern  zur grossen Ewigkeit“       Gerhard Tersteegen 1745. </vt:lpstr>
      <vt:lpstr>Bewahre uns Gott...     GB  488, 1 - 4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Heinrich Bolleter</dc:creator>
  <cp:lastModifiedBy>Heinrich Bolleter</cp:lastModifiedBy>
  <cp:revision>18</cp:revision>
  <cp:lastPrinted>2015-01-20T09:57:27Z</cp:lastPrinted>
  <dcterms:created xsi:type="dcterms:W3CDTF">2015-01-11T17:55:04Z</dcterms:created>
  <dcterms:modified xsi:type="dcterms:W3CDTF">2015-01-24T09:01:59Z</dcterms:modified>
</cp:coreProperties>
</file>