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75" r:id="rId9"/>
    <p:sldId id="279" r:id="rId10"/>
    <p:sldId id="280" r:id="rId11"/>
    <p:sldId id="265" r:id="rId12"/>
    <p:sldId id="27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1" r:id="rId23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32787"/>
    <p:restoredTop sz="90929"/>
  </p:normalViewPr>
  <p:slideViewPr>
    <p:cSldViewPr>
      <p:cViewPr>
        <p:scale>
          <a:sx n="99" d="100"/>
          <a:sy n="99" d="100"/>
        </p:scale>
        <p:origin x="-80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8ADAE-C29E-7B4F-AC69-9E4280E6CFD4}" type="datetimeFigureOut">
              <a:rPr lang="de-DE" smtClean="0"/>
              <a:t>22.11.14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3F98B-54F0-E240-9312-71E8618CE4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202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E3FB75-4561-CF4D-ACBE-B541A09DFBC1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8082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B3420-DDAF-9445-A9C1-5AD657296C43}" type="slidenum">
              <a:rPr lang="de-CH"/>
              <a:pPr/>
              <a:t>1</a:t>
            </a:fld>
            <a:endParaRPr lang="de-CH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D7A57-543A-8C46-92C6-3E102DF9BB77}" type="slidenum">
              <a:rPr lang="de-CH"/>
              <a:pPr/>
              <a:t>14</a:t>
            </a:fld>
            <a:endParaRPr lang="de-CH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10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72D9A-6EA5-A24F-A175-B17B32E0F301}" type="slidenum">
              <a:rPr lang="de-CH"/>
              <a:pPr/>
              <a:t>15</a:t>
            </a:fld>
            <a:endParaRPr lang="de-CH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265EB-2C31-B943-842C-F4806883D392}" type="slidenum">
              <a:rPr lang="de-CH"/>
              <a:pPr/>
              <a:t>16</a:t>
            </a:fld>
            <a:endParaRPr lang="de-CH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3FCCD-373D-0D4A-9C0F-1DC4FD30B8A5}" type="slidenum">
              <a:rPr lang="de-CH"/>
              <a:pPr/>
              <a:t>17</a:t>
            </a:fld>
            <a:endParaRPr lang="de-CH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13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43EE5-7E0D-9247-A6E5-A1A67812897B}" type="slidenum">
              <a:rPr lang="de-CH"/>
              <a:pPr/>
              <a:t>18</a:t>
            </a:fld>
            <a:endParaRPr lang="de-CH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14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66C47-80D0-7A4A-BDE2-82FFFBC75597}" type="slidenum">
              <a:rPr lang="de-CH"/>
              <a:pPr/>
              <a:t>19</a:t>
            </a:fld>
            <a:endParaRPr lang="de-CH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15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58A98-3E30-DC4F-B212-2A38E23A63C3}" type="slidenum">
              <a:rPr lang="de-CH"/>
              <a:pPr/>
              <a:t>20</a:t>
            </a:fld>
            <a:endParaRPr lang="de-CH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16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0E37D-2207-1046-AFC6-FA65E64C6E7F}" type="slidenum">
              <a:rPr lang="de-CH"/>
              <a:pPr/>
              <a:t>2</a:t>
            </a:fld>
            <a:endParaRPr lang="de-CH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4BBE1-B3E4-974B-B0D8-4DA0DF553861}" type="slidenum">
              <a:rPr lang="de-CH"/>
              <a:pPr/>
              <a:t>3</a:t>
            </a:fld>
            <a:endParaRPr lang="de-CH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B8C72-B01A-6F47-A1E5-F2E6837B0546}" type="slidenum">
              <a:rPr lang="de-CH"/>
              <a:pPr/>
              <a:t>4</a:t>
            </a:fld>
            <a:endParaRPr lang="de-CH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66865-FB62-3C4D-B91E-C4F92620BDD9}" type="slidenum">
              <a:rPr lang="de-CH"/>
              <a:pPr/>
              <a:t>5</a:t>
            </a:fld>
            <a:endParaRPr lang="de-CH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5723D-B034-334F-BAA4-668871630035}" type="slidenum">
              <a:rPr lang="de-CH"/>
              <a:pPr/>
              <a:t>6</a:t>
            </a:fld>
            <a:endParaRPr lang="de-CH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6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FE2BA-E22F-804E-9E46-C93D02312445}" type="slidenum">
              <a:rPr lang="de-CH"/>
              <a:pPr/>
              <a:t>7</a:t>
            </a:fld>
            <a:endParaRPr lang="de-CH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E1DBF-2055-7942-B827-2A6668B50BB5}" type="slidenum">
              <a:rPr lang="de-CH"/>
              <a:pPr/>
              <a:t>8</a:t>
            </a:fld>
            <a:endParaRPr lang="de-CH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8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BD71B-0AC1-8644-B9B7-8755D37881AE}" type="slidenum">
              <a:rPr lang="de-CH"/>
              <a:pPr/>
              <a:t>11</a:t>
            </a:fld>
            <a:endParaRPr lang="de-CH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Folie 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CH" smtClean="0"/>
              <a:t>Master-Untertitelformat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E52FA-C4C9-0749-BD22-6C33E985E3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11014-590B-F341-9C83-C8707A5C32A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26A9E5-80DE-AD47-B26B-6310EA3653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166AA-5CC4-6E48-B44B-8DBEFA944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4BC43-F2B8-E941-9AF4-369543C592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CE1CC5-1F00-9042-8BE9-F63F5BFAD48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043EB-C320-774D-9C1F-336DD2B01DB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27B55-A0F7-BB46-B620-53857220629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D8EB7F-F7A0-4F4C-A974-16820535F45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269327-8F81-814F-89EE-56FD555088F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E97E-AEC2-3246-A608-5BC5CA2F19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CH" smtClean="0"/>
              <a:t>Bild auf Platzhalter ziehen oder durch Klicken auf Symbol hinzufügen</a:t>
            </a:r>
            <a:endParaRPr kumimoji="0" lang="en-US" dirty="0"/>
          </a:p>
        </p:txBody>
      </p:sp>
      <p:sp>
        <p:nvSpPr>
          <p:cNvPr id="9" name="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  <a:p>
            <a:pPr lvl="1" eaLnBrk="1" latinLnBrk="0" hangingPunct="1"/>
            <a:r>
              <a:rPr kumimoji="0" lang="de-CH" smtClean="0"/>
              <a:t>Zweite Ebene</a:t>
            </a:r>
          </a:p>
          <a:p>
            <a:pPr lvl="2" eaLnBrk="1" latinLnBrk="0" hangingPunct="1"/>
            <a:r>
              <a:rPr kumimoji="0" lang="de-CH" smtClean="0"/>
              <a:t>Dritte Ebene</a:t>
            </a:r>
          </a:p>
          <a:p>
            <a:pPr lvl="3" eaLnBrk="1" latinLnBrk="0" hangingPunct="1"/>
            <a:r>
              <a:rPr kumimoji="0" lang="de-CH" smtClean="0"/>
              <a:t>Vierte Ebene</a:t>
            </a:r>
          </a:p>
          <a:p>
            <a:pPr lvl="4" eaLnBrk="1" latinLnBrk="0" hangingPunct="1"/>
            <a:r>
              <a:rPr kumimoji="0" lang="de-CH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53D56B-E731-BF4B-B83E-40E6CD52D9E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71600" y="1772816"/>
            <a:ext cx="6496000" cy="372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800" b="1" u="sng" dirty="0"/>
              <a:t>Partnerschaft im </a:t>
            </a:r>
            <a:r>
              <a:rPr lang="de-CH" sz="2800" b="1" u="sng" dirty="0" smtClean="0"/>
              <a:t>Netzwerk für Mission und Diakonie</a:t>
            </a:r>
            <a:endParaRPr lang="de-CH" dirty="0"/>
          </a:p>
          <a:p>
            <a:pPr>
              <a:spcBef>
                <a:spcPct val="50000"/>
              </a:spcBef>
            </a:pPr>
            <a:r>
              <a:rPr lang="de-CH" dirty="0"/>
              <a:t>Wie halten wir die </a:t>
            </a:r>
            <a:endParaRPr lang="de-CH" dirty="0" smtClean="0"/>
          </a:p>
          <a:p>
            <a:pPr>
              <a:spcBef>
                <a:spcPct val="50000"/>
              </a:spcBef>
            </a:pPr>
            <a:r>
              <a:rPr lang="de-CH" dirty="0" smtClean="0"/>
              <a:t>Balance </a:t>
            </a:r>
            <a:r>
              <a:rPr lang="de-CH" dirty="0"/>
              <a:t>zwischen </a:t>
            </a:r>
          </a:p>
          <a:p>
            <a:pPr>
              <a:spcBef>
                <a:spcPct val="50000"/>
              </a:spcBef>
            </a:pPr>
            <a:r>
              <a:rPr lang="de-CH" dirty="0"/>
              <a:t>Geben und </a:t>
            </a:r>
            <a:endParaRPr lang="de-CH" dirty="0" smtClean="0"/>
          </a:p>
          <a:p>
            <a:pPr>
              <a:spcBef>
                <a:spcPct val="50000"/>
              </a:spcBef>
            </a:pPr>
            <a:r>
              <a:rPr lang="de-CH" dirty="0" smtClean="0"/>
              <a:t>Empfangen</a:t>
            </a:r>
            <a:r>
              <a:rPr lang="de-CH" dirty="0"/>
              <a:t>?</a:t>
            </a:r>
            <a:endParaRPr lang="de-CH" sz="2800" b="1" dirty="0"/>
          </a:p>
          <a:p>
            <a:pPr>
              <a:spcBef>
                <a:spcPct val="50000"/>
              </a:spcBef>
            </a:pPr>
            <a:endParaRPr lang="de-CH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609600"/>
            <a:ext cx="6728792" cy="1143000"/>
          </a:xfrm>
        </p:spPr>
        <p:txBody>
          <a:bodyPr/>
          <a:lstStyle/>
          <a:p>
            <a:r>
              <a:rPr lang="de-CH" dirty="0"/>
              <a:t>Connexio - Netzwerk</a:t>
            </a:r>
          </a:p>
        </p:txBody>
      </p:sp>
      <p:pic>
        <p:nvPicPr>
          <p:cNvPr id="9222" name="Picture 6" descr="856_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48133"/>
            <a:ext cx="5040560" cy="406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nhaltsplatzhalter 12" descr="10624973_824456907606944_2432747580678295138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6" b="7266"/>
          <a:stretch>
            <a:fillRect/>
          </a:stretch>
        </p:blipFill>
        <p:spPr>
          <a:xfrm>
            <a:off x="1002400" y="1447800"/>
            <a:ext cx="7746064" cy="4800600"/>
          </a:xfrm>
        </p:spPr>
      </p:pic>
    </p:spTree>
    <p:extLst>
      <p:ext uri="{BB962C8B-B14F-4D97-AF65-F5344CB8AC3E}">
        <p14:creationId xmlns:p14="http://schemas.microsoft.com/office/powerpoint/2010/main" val="122838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5616" y="1772816"/>
            <a:ext cx="5791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800" u="sng" dirty="0"/>
              <a:t>Die Balance in der Partnerschaft:</a:t>
            </a:r>
            <a:endParaRPr lang="de-CH" sz="2800" dirty="0"/>
          </a:p>
          <a:p>
            <a:pPr>
              <a:spcBef>
                <a:spcPct val="50000"/>
              </a:spcBef>
            </a:pPr>
            <a:r>
              <a:rPr lang="de-CH" sz="2800" dirty="0" smtClean="0"/>
              <a:t>Was </a:t>
            </a:r>
            <a:r>
              <a:rPr lang="de-CH" sz="2800" dirty="0"/>
              <a:t>geben uns die </a:t>
            </a:r>
            <a:r>
              <a:rPr lang="de-CH" sz="2800" dirty="0" smtClean="0"/>
              <a:t>Missionspartner,   und </a:t>
            </a:r>
            <a:endParaRPr lang="de-CH" sz="2800" dirty="0"/>
          </a:p>
          <a:p>
            <a:pPr>
              <a:spcBef>
                <a:spcPct val="50000"/>
              </a:spcBef>
            </a:pPr>
            <a:r>
              <a:rPr lang="de-CH" sz="2800" dirty="0"/>
              <a:t>was geben wir ihnen?</a:t>
            </a:r>
          </a:p>
          <a:p>
            <a:endParaRPr lang="de-CH" sz="28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701824"/>
            <a:ext cx="6728792" cy="1143000"/>
          </a:xfrm>
        </p:spPr>
        <p:txBody>
          <a:bodyPr/>
          <a:lstStyle/>
          <a:p>
            <a:r>
              <a:rPr lang="de-CH" dirty="0"/>
              <a:t>Was mich bewegt</a:t>
            </a:r>
          </a:p>
        </p:txBody>
      </p:sp>
      <p:pic>
        <p:nvPicPr>
          <p:cNvPr id="2" name="Bild 1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221089"/>
            <a:ext cx="6120680" cy="2500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Vor 25 Jahren begann mein Dienst als Bischof in Mittel- und Südeuropa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9216"/>
          </a:xfrm>
        </p:spPr>
        <p:txBody>
          <a:bodyPr>
            <a:normAutofit fontScale="92500" lnSpcReduction="10000"/>
          </a:bodyPr>
          <a:lstStyle/>
          <a:p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Berliner Mauer </a:t>
            </a:r>
            <a:r>
              <a:rPr lang="de-CH" sz="3200" dirty="0" smtClean="0"/>
              <a:t>fiel. </a:t>
            </a:r>
            <a:r>
              <a:rPr lang="de-CH" sz="3200" dirty="0"/>
              <a:t>Die ehemals kommunistischen Länder in (Süd-) Osteuropa </a:t>
            </a:r>
            <a:r>
              <a:rPr lang="de-CH" sz="3200" dirty="0" smtClean="0"/>
              <a:t>erlebten </a:t>
            </a:r>
            <a:r>
              <a:rPr lang="de-CH" sz="3200" dirty="0"/>
              <a:t>eine politische Öffnung</a:t>
            </a:r>
            <a:r>
              <a:rPr lang="de-CH" sz="3200" dirty="0" smtClean="0"/>
              <a:t>. </a:t>
            </a:r>
          </a:p>
          <a:p>
            <a:r>
              <a:rPr lang="de-CH" sz="3200" dirty="0" smtClean="0"/>
              <a:t>Eine Zeit des Neuaufbruchs für die Kirchen.</a:t>
            </a:r>
          </a:p>
          <a:p>
            <a:r>
              <a:rPr lang="de-CH" sz="3200" dirty="0" smtClean="0"/>
              <a:t>Wir konnten über 50 neue Gemeinden gründen.</a:t>
            </a:r>
          </a:p>
          <a:p>
            <a:r>
              <a:rPr lang="de-CH" sz="3200" dirty="0" smtClean="0"/>
              <a:t>Das war eine Herausforderung für eine neue Partnerschaft zwischen Ost und West</a:t>
            </a:r>
          </a:p>
          <a:p>
            <a:endParaRPr lang="de-CH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420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426170"/>
          </a:xfrm>
        </p:spPr>
        <p:txBody>
          <a:bodyPr>
            <a:noAutofit/>
          </a:bodyPr>
          <a:lstStyle/>
          <a:p>
            <a:r>
              <a:rPr lang="de-DE" sz="4800" dirty="0" smtClean="0"/>
              <a:t>Weltrat methodistischer Kirchen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de-DE" dirty="0" smtClean="0"/>
              <a:t>Ein wachsendes missionarisches Netzwerk  im 21. Jahrhundert weltweit.</a:t>
            </a:r>
          </a:p>
          <a:p>
            <a:r>
              <a:rPr lang="de-DE" dirty="0" smtClean="0"/>
              <a:t>Seit 1989 von 51 </a:t>
            </a:r>
            <a:r>
              <a:rPr lang="de-DE" dirty="0" smtClean="0"/>
              <a:t>Millionen auf </a:t>
            </a:r>
            <a:r>
              <a:rPr lang="de-DE" dirty="0" smtClean="0"/>
              <a:t>80,5 Millionen Mitglieder angewachsen.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557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17525" y="2257425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43608" y="2057400"/>
            <a:ext cx="7490792" cy="315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sz="3200" b="1" baseline="30000" noProof="1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sz="3200" b="1" baseline="30000" noProof="1">
                <a:solidFill>
                  <a:srgbClr val="000000"/>
                </a:solidFill>
              </a:rPr>
              <a:t> 	Europa </a:t>
            </a:r>
            <a:r>
              <a:rPr lang="de-CH" sz="3200" b="1" baseline="30000" noProof="1" smtClean="0">
                <a:solidFill>
                  <a:srgbClr val="000000"/>
                </a:solidFill>
              </a:rPr>
              <a:t>  </a:t>
            </a:r>
            <a:r>
              <a:rPr lang="de-CH" sz="3200" b="1" baseline="30000" noProof="1" smtClean="0">
                <a:solidFill>
                  <a:srgbClr val="000000"/>
                </a:solidFill>
              </a:rPr>
              <a:t>     </a:t>
            </a:r>
            <a:r>
              <a:rPr sz="3200" b="1" baseline="30000" noProof="1" smtClean="0">
                <a:solidFill>
                  <a:srgbClr val="000000"/>
                </a:solidFill>
              </a:rPr>
              <a:t>Lat.Amerika</a:t>
            </a:r>
            <a:r>
              <a:rPr sz="3200" b="1" baseline="30000" noProof="1">
                <a:solidFill>
                  <a:srgbClr val="000000"/>
                </a:solidFill>
              </a:rPr>
              <a:t>	</a:t>
            </a:r>
            <a:r>
              <a:rPr sz="3200" b="1" baseline="30000" noProof="1" smtClean="0">
                <a:solidFill>
                  <a:srgbClr val="000000"/>
                </a:solidFill>
              </a:rPr>
              <a:t> </a:t>
            </a:r>
            <a:r>
              <a:rPr sz="3200" b="1" baseline="30000" noProof="1">
                <a:solidFill>
                  <a:srgbClr val="000000"/>
                </a:solidFill>
              </a:rPr>
              <a:t>Afrika	    Asia </a:t>
            </a:r>
            <a:endParaRPr lang="de-CH" sz="3200" b="1" baseline="30000" noProof="1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sz="2000" b="1" noProof="1" smtClean="0">
                <a:solidFill>
                  <a:srgbClr val="000000"/>
                </a:solidFill>
              </a:rPr>
              <a:t>2000:</a:t>
            </a:r>
            <a:r>
              <a:rPr lang="de-CH" sz="2000" b="1" noProof="1" smtClean="0">
                <a:solidFill>
                  <a:srgbClr val="000000"/>
                </a:solidFill>
              </a:rPr>
              <a:t>	</a:t>
            </a:r>
            <a:r>
              <a:rPr sz="2000" b="1" noProof="1" smtClean="0">
                <a:solidFill>
                  <a:srgbClr val="000000"/>
                </a:solidFill>
              </a:rPr>
              <a:t> 5</a:t>
            </a:r>
            <a:r>
              <a:rPr lang="de-CH" sz="2000" b="1" noProof="1" smtClean="0">
                <a:solidFill>
                  <a:srgbClr val="000000"/>
                </a:solidFill>
              </a:rPr>
              <a:t>5</a:t>
            </a:r>
            <a:r>
              <a:rPr sz="2000" b="1" noProof="1" smtClean="0">
                <a:solidFill>
                  <a:srgbClr val="000000"/>
                </a:solidFill>
              </a:rPr>
              <a:t>0 </a:t>
            </a:r>
            <a:r>
              <a:rPr sz="2000" b="1" noProof="1">
                <a:solidFill>
                  <a:srgbClr val="000000"/>
                </a:solidFill>
              </a:rPr>
              <a:t>Mio	  480 Mio	360 Mio    313 Mio	</a:t>
            </a:r>
            <a:endParaRPr lang="de-CH" sz="2000" b="1" noProof="1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sz="2000" b="1" noProof="1" smtClean="0">
                <a:solidFill>
                  <a:srgbClr val="000000"/>
                </a:solidFill>
              </a:rPr>
              <a:t>2025</a:t>
            </a:r>
            <a:r>
              <a:rPr sz="2000" b="1" noProof="1">
                <a:solidFill>
                  <a:srgbClr val="000000"/>
                </a:solidFill>
              </a:rPr>
              <a:t>: </a:t>
            </a:r>
            <a:r>
              <a:rPr lang="de-CH" sz="2000" b="1" noProof="1" smtClean="0">
                <a:solidFill>
                  <a:srgbClr val="000000"/>
                </a:solidFill>
              </a:rPr>
              <a:t>	</a:t>
            </a:r>
            <a:r>
              <a:rPr sz="2000" b="1" noProof="1" smtClean="0">
                <a:solidFill>
                  <a:srgbClr val="000000"/>
                </a:solidFill>
              </a:rPr>
              <a:t>555 </a:t>
            </a:r>
            <a:r>
              <a:rPr sz="2000" b="1" noProof="1">
                <a:solidFill>
                  <a:srgbClr val="000000"/>
                </a:solidFill>
              </a:rPr>
              <a:t>Mio	  640 Mio	633 Mio    460 Mio	</a:t>
            </a:r>
            <a:endParaRPr lang="de-CH" sz="2000" b="1" noProof="1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de-CH" sz="3200" b="1" baseline="30000" noProof="1" smtClean="0">
                <a:solidFill>
                  <a:srgbClr val="000000"/>
                </a:solidFill>
              </a:rPr>
              <a:t>(Philip Jenkins: „The next Christendom“, NY 2002)</a:t>
            </a:r>
            <a:endParaRPr sz="3200" b="1" baseline="30000" noProof="1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de-CH" sz="320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800800" cy="1143000"/>
          </a:xfrm>
        </p:spPr>
        <p:txBody>
          <a:bodyPr/>
          <a:lstStyle/>
          <a:p>
            <a:r>
              <a:rPr lang="de-CH" dirty="0"/>
              <a:t>Prognose: Christen weltweit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71600" y="1393009"/>
            <a:ext cx="4535488" cy="441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baseline="30000" noProof="1">
              <a:solidFill>
                <a:srgbClr val="000000"/>
              </a:solidFill>
              <a:latin typeface="Times New Roman" charset="0"/>
            </a:endParaRPr>
          </a:p>
          <a:p>
            <a:pPr>
              <a:lnSpc>
                <a:spcPct val="150000"/>
              </a:lnSpc>
            </a:pPr>
            <a:r>
              <a:rPr sz="4000" baseline="30000" noProof="1">
                <a:solidFill>
                  <a:srgbClr val="000000"/>
                </a:solidFill>
              </a:rPr>
              <a:t>Connexio ist </a:t>
            </a:r>
            <a:endParaRPr lang="de-CH" sz="4000" baseline="30000" noProof="1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sz="4000" baseline="30000" noProof="1" smtClean="0">
                <a:solidFill>
                  <a:srgbClr val="000000"/>
                </a:solidFill>
              </a:rPr>
              <a:t>ein </a:t>
            </a:r>
            <a:r>
              <a:rPr sz="4000" baseline="30000" noProof="1">
                <a:solidFill>
                  <a:srgbClr val="000000"/>
                </a:solidFill>
              </a:rPr>
              <a:t>wichtiges Angebot, </a:t>
            </a:r>
          </a:p>
          <a:p>
            <a:pPr>
              <a:lnSpc>
                <a:spcPct val="140000"/>
              </a:lnSpc>
            </a:pPr>
            <a:r>
              <a:rPr sz="4000" baseline="30000" noProof="1">
                <a:solidFill>
                  <a:srgbClr val="000000"/>
                </a:solidFill>
              </a:rPr>
              <a:t>um </a:t>
            </a:r>
            <a:r>
              <a:rPr sz="4000" baseline="30000" noProof="1" smtClean="0">
                <a:solidFill>
                  <a:srgbClr val="000000"/>
                </a:solidFill>
              </a:rPr>
              <a:t>d</a:t>
            </a:r>
            <a:r>
              <a:rPr lang="de-CH" sz="4000" baseline="30000" noProof="1" smtClean="0">
                <a:solidFill>
                  <a:srgbClr val="000000"/>
                </a:solidFill>
              </a:rPr>
              <a:t>ie </a:t>
            </a:r>
            <a:r>
              <a:rPr sz="4000" baseline="30000" noProof="1" smtClean="0">
                <a:solidFill>
                  <a:srgbClr val="000000"/>
                </a:solidFill>
              </a:rPr>
              <a:t>wachsende </a:t>
            </a:r>
            <a:r>
              <a:rPr sz="4000" baseline="30000" noProof="1">
                <a:solidFill>
                  <a:srgbClr val="000000"/>
                </a:solidFill>
              </a:rPr>
              <a:t>Christenheit </a:t>
            </a:r>
            <a:r>
              <a:rPr lang="de-CH" sz="4000" baseline="30000" noProof="1" smtClean="0">
                <a:solidFill>
                  <a:srgbClr val="000000"/>
                </a:solidFill>
              </a:rPr>
              <a:t>in der Welt</a:t>
            </a:r>
          </a:p>
          <a:p>
            <a:pPr>
              <a:lnSpc>
                <a:spcPct val="140000"/>
              </a:lnSpc>
            </a:pPr>
            <a:r>
              <a:rPr lang="de-CH" sz="4000" baseline="30000" noProof="1">
                <a:solidFill>
                  <a:srgbClr val="000000"/>
                </a:solidFill>
              </a:rPr>
              <a:t>k</a:t>
            </a:r>
            <a:r>
              <a:rPr lang="de-CH" sz="4000" baseline="30000" noProof="1" smtClean="0">
                <a:solidFill>
                  <a:srgbClr val="000000"/>
                </a:solidFill>
              </a:rPr>
              <a:t>ennen </a:t>
            </a:r>
            <a:r>
              <a:rPr sz="4000" baseline="30000" noProof="1" smtClean="0">
                <a:solidFill>
                  <a:srgbClr val="000000"/>
                </a:solidFill>
              </a:rPr>
              <a:t>zu </a:t>
            </a:r>
            <a:r>
              <a:rPr lang="de-CH" sz="4000" baseline="30000" noProof="1" smtClean="0">
                <a:solidFill>
                  <a:srgbClr val="000000"/>
                </a:solidFill>
              </a:rPr>
              <a:t>lernen</a:t>
            </a:r>
            <a:endParaRPr lang="de-CH" sz="4000" baseline="30000" noProof="1" smtClean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sz="4000" baseline="30000" noProof="1" smtClean="0">
                <a:solidFill>
                  <a:srgbClr val="000000"/>
                </a:solidFill>
              </a:rPr>
              <a:t>und </a:t>
            </a:r>
            <a:r>
              <a:rPr sz="4000" baseline="30000" noProof="1">
                <a:solidFill>
                  <a:srgbClr val="000000"/>
                </a:solidFill>
              </a:rPr>
              <a:t>mit ihr </a:t>
            </a:r>
            <a:r>
              <a:rPr lang="de-CH" sz="4000" baseline="30000" noProof="1" smtClean="0">
                <a:solidFill>
                  <a:srgbClr val="000000"/>
                </a:solidFill>
              </a:rPr>
              <a:t> für die Mission </a:t>
            </a:r>
            <a:r>
              <a:rPr sz="4000" baseline="30000" noProof="1" smtClean="0">
                <a:solidFill>
                  <a:srgbClr val="000000"/>
                </a:solidFill>
              </a:rPr>
              <a:t>vernetzt </a:t>
            </a:r>
            <a:r>
              <a:rPr sz="4000" baseline="30000" noProof="1">
                <a:solidFill>
                  <a:srgbClr val="000000"/>
                </a:solidFill>
              </a:rPr>
              <a:t>zu sein. </a:t>
            </a:r>
            <a:endParaRPr lang="de-CH" sz="4000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557808"/>
            <a:ext cx="8100392" cy="1143000"/>
          </a:xfrm>
        </p:spPr>
        <p:txBody>
          <a:bodyPr/>
          <a:lstStyle/>
          <a:p>
            <a:r>
              <a:rPr lang="de-CH"/>
              <a:t>Partnerschaft für und mit Christen</a:t>
            </a:r>
          </a:p>
        </p:txBody>
      </p:sp>
      <p:pic>
        <p:nvPicPr>
          <p:cNvPr id="4" name="Bild 3" descr="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075" y="1628799"/>
            <a:ext cx="3941413" cy="2592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54102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sz="28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de-CH" sz="2800" dirty="0"/>
              <a:t>Was geben uns die </a:t>
            </a:r>
            <a:endParaRPr lang="de-CH" sz="28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de-CH" sz="2800" dirty="0" smtClean="0"/>
              <a:t>Christen </a:t>
            </a:r>
            <a:endParaRPr lang="de-CH" sz="28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de-CH" sz="2800" dirty="0"/>
              <a:t>aus der südlichen </a:t>
            </a:r>
            <a:endParaRPr lang="de-CH" sz="28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de-CH" sz="2800" dirty="0" smtClean="0"/>
              <a:t>Hemisphäre</a:t>
            </a:r>
            <a:r>
              <a:rPr lang="de-CH" sz="2800" dirty="0"/>
              <a:t>,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de-CH" sz="2800" dirty="0"/>
              <a:t>und </a:t>
            </a:r>
          </a:p>
          <a:p>
            <a:pPr>
              <a:spcBef>
                <a:spcPct val="50000"/>
              </a:spcBef>
            </a:pPr>
            <a:r>
              <a:rPr lang="de-CH" sz="2800" dirty="0"/>
              <a:t>was geben wir ihnen?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989856"/>
            <a:ext cx="6728792" cy="1143000"/>
          </a:xfrm>
        </p:spPr>
        <p:txBody>
          <a:bodyPr>
            <a:normAutofit fontScale="90000"/>
          </a:bodyPr>
          <a:lstStyle/>
          <a:p>
            <a:r>
              <a:rPr lang="de-CH" dirty="0"/>
              <a:t>Eine Balance finden in der Partnerschaft</a:t>
            </a:r>
          </a:p>
        </p:txBody>
      </p:sp>
      <p:pic>
        <p:nvPicPr>
          <p:cNvPr id="2" name="Bild 1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64" y="2492896"/>
            <a:ext cx="3804989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71600" y="1524000"/>
            <a:ext cx="7639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CH" dirty="0"/>
              <a:t> sie haben eine starke missionarische Kraft, aber brauchen Hilfe im strukturellen Aufbau.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 smtClean="0"/>
              <a:t>Sie </a:t>
            </a:r>
            <a:r>
              <a:rPr lang="de-CH" dirty="0"/>
              <a:t>haben viele Berufungen, aber wenig Mittel, Leute auszubilden und anzustellen.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/>
              <a:t>Sie leben ein mutiges Zeugnis in Wort und Tat, aber müssen für </a:t>
            </a:r>
            <a:r>
              <a:rPr lang="de-CH" dirty="0" smtClean="0"/>
              <a:t>Religionsfreiheit und gegen Verfolgung </a:t>
            </a:r>
            <a:r>
              <a:rPr lang="de-CH" dirty="0"/>
              <a:t>in der Gesellschaft kämpfen.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/>
              <a:t>Sie haben Projekte für die nachhaltige Entwicklung im Land </a:t>
            </a:r>
            <a:r>
              <a:rPr lang="de-CH" dirty="0" smtClean="0"/>
              <a:t>und gegen die Arbeitslosigkeit der Jugend und </a:t>
            </a:r>
            <a:r>
              <a:rPr lang="de-CH" dirty="0"/>
              <a:t>brauchen dafür finanzielle Unterstützung.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800800" cy="762000"/>
          </a:xfrm>
        </p:spPr>
        <p:txBody>
          <a:bodyPr/>
          <a:lstStyle/>
          <a:p>
            <a:r>
              <a:rPr lang="de-CH"/>
              <a:t>Unsere Connexio Partner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71600" y="1124744"/>
            <a:ext cx="7867600" cy="60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dirty="0" smtClean="0"/>
              <a:t>Wir stärken die Kirchen vor Ort: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de-CH" dirty="0" smtClean="0"/>
              <a:t>Mit Hilfe </a:t>
            </a:r>
            <a:r>
              <a:rPr lang="de-CH" dirty="0"/>
              <a:t>zur Strukturierung der Arbeit (z.B. das Ehepaar </a:t>
            </a:r>
            <a:r>
              <a:rPr lang="de-CH" dirty="0" smtClean="0"/>
              <a:t>Anne und Simon Barth </a:t>
            </a:r>
            <a:r>
              <a:rPr lang="de-CH" dirty="0"/>
              <a:t>in Lateinamerika oder Daria und Roman Hofer im Kongo)</a:t>
            </a:r>
            <a:r>
              <a:rPr lang="de-CH" dirty="0" smtClean="0"/>
              <a:t>.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de-CH" dirty="0" smtClean="0"/>
              <a:t>Wir geben</a:t>
            </a:r>
            <a:r>
              <a:rPr lang="de-CH" dirty="0"/>
              <a:t> w</a:t>
            </a:r>
            <a:r>
              <a:rPr lang="de-CH" dirty="0" smtClean="0"/>
              <a:t>irtschaftliche </a:t>
            </a:r>
            <a:r>
              <a:rPr lang="de-CH" dirty="0"/>
              <a:t>Hilfe: </a:t>
            </a:r>
            <a:r>
              <a:rPr lang="de-CH" dirty="0" smtClean="0"/>
              <a:t>z.B. um Kindern und Jugendlichen eine Lebensperspektive zu geben.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de-CH" dirty="0" smtClean="0"/>
              <a:t>Evangelisation und Gemeindebau: Unterstützung </a:t>
            </a:r>
            <a:r>
              <a:rPr lang="de-CH" dirty="0"/>
              <a:t>für Pfarrergehälter, Ausbildung von Führungskräften, theologischer Ausbildungsfonds, </a:t>
            </a:r>
            <a:endParaRPr lang="de-CH" dirty="0" smtClean="0"/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de-CH" dirty="0" smtClean="0"/>
              <a:t>Soforthilfe </a:t>
            </a:r>
            <a:r>
              <a:rPr lang="de-CH" dirty="0"/>
              <a:t>in Krisensituationen: </a:t>
            </a:r>
            <a:r>
              <a:rPr lang="de-CH" dirty="0" smtClean="0"/>
              <a:t>Nothilfefonds.</a:t>
            </a:r>
          </a:p>
          <a:p>
            <a:pPr marL="342900" indent="-342900">
              <a:spcBef>
                <a:spcPct val="50000"/>
              </a:spcBef>
              <a:buFont typeface="Arial"/>
              <a:buChar char="•"/>
            </a:pPr>
            <a:r>
              <a:rPr lang="de-CH" dirty="0"/>
              <a:t>Ermutigung und spirituelle Stärkung: Begegnungsreisen, </a:t>
            </a:r>
            <a:r>
              <a:rPr lang="de-CH" dirty="0" smtClean="0"/>
              <a:t>Kurzeinsätze</a:t>
            </a:r>
            <a:endParaRPr lang="de-CH" dirty="0"/>
          </a:p>
          <a:p>
            <a:pPr>
              <a:spcBef>
                <a:spcPct val="50000"/>
              </a:spcBef>
              <a:buFontTx/>
              <a:buChar char="•"/>
            </a:pPr>
            <a:endParaRPr lang="de-CH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44624"/>
            <a:ext cx="6800800" cy="1143000"/>
          </a:xfrm>
        </p:spPr>
        <p:txBody>
          <a:bodyPr/>
          <a:lstStyle/>
          <a:p>
            <a:r>
              <a:rPr lang="de-CH" dirty="0"/>
              <a:t>Was wir geben...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6400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CH" dirty="0"/>
              <a:t>Ermutigung für die Evangelisation zu Hause.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 smtClean="0"/>
              <a:t>Wir lernen neu, </a:t>
            </a:r>
            <a:r>
              <a:rPr lang="de-CH" dirty="0"/>
              <a:t>dass Diakonie zur Äusserung einer lebendigen Gemeinde gehört.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 smtClean="0"/>
              <a:t>Neues Bewusstsein: </a:t>
            </a:r>
            <a:r>
              <a:rPr lang="de-CH" dirty="0"/>
              <a:t>z.B. Religionsfreiheit nicht als selbstverständlich anzunehmen, und sie darum auch anderen bei uns gewähren.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 smtClean="0"/>
              <a:t>Wir lernen Kulturen kennen, </a:t>
            </a:r>
            <a:r>
              <a:rPr lang="de-CH" dirty="0"/>
              <a:t>welchen wir wieder unter den Migranten bei uns begegnen.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dirty="0"/>
              <a:t> </a:t>
            </a:r>
            <a:r>
              <a:rPr lang="de-CH" dirty="0" smtClean="0"/>
              <a:t>Wir empfangen </a:t>
            </a:r>
            <a:r>
              <a:rPr lang="de-CH" dirty="0" err="1" smtClean="0"/>
              <a:t>know</a:t>
            </a:r>
            <a:r>
              <a:rPr lang="de-CH" dirty="0" err="1"/>
              <a:t>-how</a:t>
            </a:r>
            <a:r>
              <a:rPr lang="de-CH" dirty="0"/>
              <a:t> für das Begleiten von Migrationsgemeinden.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800800" cy="914400"/>
          </a:xfrm>
        </p:spPr>
        <p:txBody>
          <a:bodyPr/>
          <a:lstStyle/>
          <a:p>
            <a:r>
              <a:rPr lang="de-CH"/>
              <a:t>Was empfangen wir?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46125" y="276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600" y="1828800"/>
            <a:ext cx="5657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dirty="0"/>
              <a:t>Paulus ist ein wichtiger Player im Netzwerk. Er ist einmal Helfer und einmal Empfänger:</a:t>
            </a:r>
          </a:p>
          <a:p>
            <a:pPr>
              <a:spcBef>
                <a:spcPct val="50000"/>
              </a:spcBef>
            </a:pPr>
            <a:r>
              <a:rPr lang="de-CH" dirty="0"/>
              <a:t>Im Jahr 54 n.Chr. schreibt Paulus einen Brief </a:t>
            </a:r>
            <a:r>
              <a:rPr lang="de-CH" u="sng" dirty="0"/>
              <a:t>nach</a:t>
            </a:r>
            <a:r>
              <a:rPr lang="de-CH" dirty="0"/>
              <a:t> Rom und bietet </a:t>
            </a:r>
            <a:r>
              <a:rPr lang="de-CH" dirty="0" smtClean="0"/>
              <a:t>seinen </a:t>
            </a:r>
            <a:r>
              <a:rPr lang="de-CH" dirty="0"/>
              <a:t>Besuch an.</a:t>
            </a:r>
          </a:p>
          <a:p>
            <a:pPr>
              <a:spcBef>
                <a:spcPct val="50000"/>
              </a:spcBef>
            </a:pPr>
            <a:r>
              <a:rPr lang="de-CH" dirty="0" smtClean="0"/>
              <a:t>Im </a:t>
            </a:r>
            <a:r>
              <a:rPr lang="de-CH" dirty="0"/>
              <a:t>Jahr 58 n.Chr. schreibt Paulus einen Brief </a:t>
            </a:r>
            <a:r>
              <a:rPr lang="de-CH" u="sng" dirty="0"/>
              <a:t>aus dem Gefängnis</a:t>
            </a:r>
            <a:r>
              <a:rPr lang="de-CH" dirty="0"/>
              <a:t> </a:t>
            </a:r>
            <a:r>
              <a:rPr lang="de-CH" u="sng" dirty="0"/>
              <a:t>in</a:t>
            </a:r>
            <a:r>
              <a:rPr lang="de-CH" dirty="0"/>
              <a:t> Rom und dankt den Philippern für die Unterstützung.</a:t>
            </a:r>
          </a:p>
          <a:p>
            <a:pPr>
              <a:spcBef>
                <a:spcPct val="50000"/>
              </a:spcBef>
            </a:pPr>
            <a:endParaRPr lang="de-CH" dirty="0"/>
          </a:p>
        </p:txBody>
      </p:sp>
      <p:pic>
        <p:nvPicPr>
          <p:cNvPr id="8197" name="Picture 5" descr="im-gef-ngn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272" y="4365104"/>
            <a:ext cx="2362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36912"/>
            <a:ext cx="2362200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609600"/>
            <a:ext cx="6728792" cy="1143000"/>
          </a:xfrm>
        </p:spPr>
        <p:txBody>
          <a:bodyPr/>
          <a:lstStyle/>
          <a:p>
            <a:r>
              <a:rPr lang="de-CH" dirty="0"/>
              <a:t>Connexio-Netzwerk im 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43608" y="2209800"/>
            <a:ext cx="698477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CH" dirty="0"/>
              <a:t>Die EMK wurde und wird auch heute durch Migration über den ganzen Erdkreis ausgebreitet.</a:t>
            </a:r>
          </a:p>
          <a:p>
            <a:r>
              <a:rPr lang="de-CH" dirty="0"/>
              <a:t>Sind wir also bereit, eine neue, missionarische Sicht für diese Migrations-Wellen  zu entwickeln?</a:t>
            </a:r>
          </a:p>
          <a:p>
            <a:endParaRPr lang="de-CH" dirty="0"/>
          </a:p>
          <a:p>
            <a:r>
              <a:rPr lang="de-CH" dirty="0"/>
              <a:t>Connexio hilft uns, durch Begegnungen die „Anderen</a:t>
            </a:r>
            <a:r>
              <a:rPr lang="ja-JP" altLang="de-CH" dirty="0"/>
              <a:t>“</a:t>
            </a:r>
            <a:r>
              <a:rPr lang="de-CH" dirty="0"/>
              <a:t> kennen zu lernen, und mit ihnen dort und hier das Evangelium in Wort und Tat zu leben.</a:t>
            </a:r>
          </a:p>
          <a:p>
            <a:endParaRPr lang="de-CH" dirty="0"/>
          </a:p>
          <a:p>
            <a:r>
              <a:rPr lang="de-CH" dirty="0"/>
              <a:t>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609600"/>
            <a:ext cx="6728792" cy="1143000"/>
          </a:xfrm>
        </p:spPr>
        <p:txBody>
          <a:bodyPr/>
          <a:lstStyle/>
          <a:p>
            <a:r>
              <a:rPr lang="de-CH"/>
              <a:t>Migration als Chance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15616" y="1196752"/>
            <a:ext cx="89607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Unsere Kirche ist in vielen Ländern, </a:t>
            </a:r>
            <a:endParaRPr lang="de-CH" sz="2800" dirty="0" smtClean="0"/>
          </a:p>
          <a:p>
            <a:r>
              <a:rPr lang="de-CH" sz="2800" dirty="0" smtClean="0"/>
              <a:t>aus </a:t>
            </a:r>
            <a:r>
              <a:rPr lang="de-CH" sz="2800" dirty="0"/>
              <a:t>welchen die Migranten kommen</a:t>
            </a:r>
            <a:r>
              <a:rPr lang="de-CH" sz="2800" dirty="0" smtClean="0"/>
              <a:t>, </a:t>
            </a:r>
            <a:r>
              <a:rPr lang="de-CH" sz="2800" dirty="0"/>
              <a:t>tätig. </a:t>
            </a:r>
            <a:endParaRPr lang="de-CH" sz="2800" dirty="0" smtClean="0"/>
          </a:p>
          <a:p>
            <a:r>
              <a:rPr lang="de-CH" sz="2800" dirty="0" smtClean="0"/>
              <a:t>Dadurch </a:t>
            </a:r>
            <a:r>
              <a:rPr lang="de-CH" sz="2800" dirty="0"/>
              <a:t>haben wir die Möglichkeit, dem Gefälle </a:t>
            </a:r>
            <a:endParaRPr lang="de-CH" sz="2800" dirty="0" smtClean="0"/>
          </a:p>
          <a:p>
            <a:r>
              <a:rPr lang="de-CH" sz="2800" dirty="0" smtClean="0"/>
              <a:t>zwischen </a:t>
            </a:r>
            <a:r>
              <a:rPr lang="de-CH" sz="2800" dirty="0"/>
              <a:t>reich und arm, anders zu begegnen. </a:t>
            </a:r>
            <a:endParaRPr lang="de-CH" sz="2800" dirty="0" smtClean="0"/>
          </a:p>
          <a:p>
            <a:r>
              <a:rPr lang="de-CH" sz="2800" dirty="0" smtClean="0"/>
              <a:t>Wir </a:t>
            </a:r>
            <a:r>
              <a:rPr lang="de-CH" sz="2800" dirty="0"/>
              <a:t>können in den Ländern, woher diese </a:t>
            </a:r>
            <a:endParaRPr lang="de-CH" sz="2800" dirty="0" smtClean="0"/>
          </a:p>
          <a:p>
            <a:r>
              <a:rPr lang="de-CH" sz="2800" dirty="0" smtClean="0"/>
              <a:t>Menschen </a:t>
            </a:r>
            <a:r>
              <a:rPr lang="de-CH" sz="2800" dirty="0"/>
              <a:t>kommen mit unseren </a:t>
            </a:r>
            <a:r>
              <a:rPr lang="de-CH" sz="2800" dirty="0" smtClean="0"/>
              <a:t>Partnerkirchen</a:t>
            </a:r>
          </a:p>
          <a:p>
            <a:r>
              <a:rPr lang="de-CH" sz="2800" dirty="0" smtClean="0"/>
              <a:t>an </a:t>
            </a:r>
            <a:r>
              <a:rPr lang="de-CH" sz="2800" dirty="0"/>
              <a:t>der Verbesserung der dortigen Situation </a:t>
            </a:r>
            <a:endParaRPr lang="de-CH" sz="2800" dirty="0" smtClean="0"/>
          </a:p>
          <a:p>
            <a:r>
              <a:rPr lang="de-CH" sz="2800" dirty="0" smtClean="0"/>
              <a:t>arbeiten</a:t>
            </a:r>
            <a:r>
              <a:rPr lang="de-CH" sz="2800" dirty="0"/>
              <a:t>.</a:t>
            </a:r>
          </a:p>
          <a:p>
            <a:r>
              <a:rPr lang="de-DE" sz="2800" dirty="0" smtClean="0"/>
              <a:t>So leben wir die Partnerschaft im </a:t>
            </a:r>
          </a:p>
          <a:p>
            <a:r>
              <a:rPr lang="de-DE" sz="2800" dirty="0" smtClean="0"/>
              <a:t>Netzwerk für Mission und </a:t>
            </a:r>
            <a:r>
              <a:rPr lang="de-DE" sz="2800" dirty="0" smtClean="0"/>
              <a:t>Diakonie</a:t>
            </a:r>
            <a:r>
              <a:rPr lang="de-DE" sz="2800" dirty="0" smtClean="0"/>
              <a:t>.   </a:t>
            </a:r>
            <a:r>
              <a:rPr lang="de-DE" sz="2800" dirty="0" err="1" smtClean="0"/>
              <a:t>hb</a:t>
            </a:r>
            <a:r>
              <a:rPr lang="de-DE" sz="2800" dirty="0" smtClean="0"/>
              <a:t>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75656" y="836712"/>
            <a:ext cx="7056784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»Wenn ich Vertrauen in Gott, in mich selbst und andere investiere, werde ich Teil eines Netzwerkes – in der Bibel Leib Christi genannt – und mache mich mit anderen zusammen daran, die Welt im Sinne Gottes mit zu gestalten.« </a:t>
            </a:r>
            <a:endParaRPr lang="de-DE" sz="3600" dirty="0" smtClean="0"/>
          </a:p>
          <a:p>
            <a:r>
              <a:rPr lang="de-DE" sz="3600" dirty="0" smtClean="0"/>
              <a:t>Bischöfin Rosemarie </a:t>
            </a:r>
            <a:r>
              <a:rPr lang="de-DE" sz="3600" dirty="0"/>
              <a:t>Wenner.</a:t>
            </a:r>
            <a:endParaRPr lang="de-CH" sz="3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69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71600" y="1844824"/>
            <a:ext cx="786283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CH" dirty="0"/>
              <a:t>Paulus schreibt an die Freunde in Rom</a:t>
            </a:r>
            <a:r>
              <a:rPr lang="de-CH" dirty="0" smtClean="0"/>
              <a:t>:</a:t>
            </a:r>
            <a:endParaRPr lang="de-CH" dirty="0"/>
          </a:p>
          <a:p>
            <a:endParaRPr lang="de-CH" dirty="0"/>
          </a:p>
          <a:p>
            <a:r>
              <a:rPr lang="de-DE" sz="2800" b="1" dirty="0"/>
              <a:t>„Mich verlangt danach, euch zu sehen, </a:t>
            </a:r>
          </a:p>
          <a:p>
            <a:r>
              <a:rPr lang="de-DE" sz="2800" b="1" dirty="0"/>
              <a:t>damit ich euch etwas mitteile </a:t>
            </a:r>
          </a:p>
          <a:p>
            <a:r>
              <a:rPr lang="de-DE" sz="2800" b="1" dirty="0"/>
              <a:t>an geistlicher Gabe,</a:t>
            </a:r>
          </a:p>
          <a:p>
            <a:r>
              <a:rPr lang="de-DE" sz="2800" b="1" dirty="0"/>
              <a:t>um euch zu stärken, das heißt, </a:t>
            </a:r>
          </a:p>
          <a:p>
            <a:r>
              <a:rPr lang="de-DE" sz="2800" b="1" dirty="0"/>
              <a:t>damit ich zusammen mit euch getröstet werde </a:t>
            </a:r>
          </a:p>
          <a:p>
            <a:r>
              <a:rPr lang="de-DE" sz="2800" b="1" dirty="0"/>
              <a:t>durch euren und meinen Glauben, </a:t>
            </a:r>
          </a:p>
          <a:p>
            <a:r>
              <a:rPr lang="de-DE" sz="2800" b="1" dirty="0"/>
              <a:t>den wir miteinander haben.</a:t>
            </a:r>
            <a:r>
              <a:rPr lang="de-DE" sz="2800" b="1" dirty="0" smtClean="0"/>
              <a:t>“</a:t>
            </a:r>
          </a:p>
          <a:p>
            <a:r>
              <a:rPr lang="de-DE" sz="2800" b="1" dirty="0"/>
              <a:t>	</a:t>
            </a:r>
            <a:r>
              <a:rPr lang="de-DE" sz="2800" b="1" dirty="0" smtClean="0"/>
              <a:t>				</a:t>
            </a:r>
            <a:r>
              <a:rPr lang="de-CH" sz="2800" dirty="0"/>
              <a:t>Röm. 1, 11+12</a:t>
            </a:r>
            <a:r>
              <a:rPr lang="de-DE" sz="2800" b="1" dirty="0" smtClean="0"/>
              <a:t>	</a:t>
            </a:r>
            <a:endParaRPr lang="de-DE" sz="2800" b="1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609600"/>
            <a:ext cx="6397005" cy="1143000"/>
          </a:xfrm>
        </p:spPr>
        <p:txBody>
          <a:bodyPr/>
          <a:lstStyle/>
          <a:p>
            <a:r>
              <a:rPr lang="de-CH" dirty="0"/>
              <a:t>Connexio-Netzwerk im 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50925" y="2181225"/>
            <a:ext cx="5976938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„Mich verlangt danach, euch zu sehen!</a:t>
            </a:r>
            <a:r>
              <a:rPr lang="ja-JP" altLang="de-CH" dirty="0"/>
              <a:t>“</a:t>
            </a:r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sz="2800" dirty="0"/>
          </a:p>
          <a:p>
            <a:r>
              <a:rPr lang="de-CH" sz="2800" dirty="0"/>
              <a:t>Gute Partnerschaft verlangt </a:t>
            </a:r>
          </a:p>
          <a:p>
            <a:r>
              <a:rPr lang="de-CH" sz="2800" dirty="0"/>
              <a:t>nach einer persönlichen Begegnung.</a:t>
            </a:r>
            <a:endParaRPr lang="de-CH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629816"/>
            <a:ext cx="6728792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Paulinisches Leitbild </a:t>
            </a:r>
            <a:r>
              <a:rPr lang="de-CH" dirty="0"/>
              <a:t>für das Netzwerk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50925" y="2181225"/>
            <a:ext cx="61325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CH"/>
              <a:t>„Damit ich mein Charisma mit euch teile!</a:t>
            </a:r>
            <a:r>
              <a:rPr lang="ja-JP" altLang="de-CH"/>
              <a:t>“</a:t>
            </a:r>
            <a:endParaRPr lang="de-CH"/>
          </a:p>
          <a:p>
            <a:endParaRPr lang="de-CH"/>
          </a:p>
          <a:p>
            <a:endParaRPr lang="de-CH"/>
          </a:p>
          <a:p>
            <a:endParaRPr lang="de-CH" sz="2800"/>
          </a:p>
          <a:p>
            <a:r>
              <a:rPr lang="de-CH" sz="2800"/>
              <a:t>Gute Partnerschaft verlangt, dass wir </a:t>
            </a:r>
          </a:p>
          <a:p>
            <a:r>
              <a:rPr lang="de-CH" sz="2800"/>
              <a:t>einander gegenseitig </a:t>
            </a:r>
          </a:p>
          <a:p>
            <a:r>
              <a:rPr lang="de-CH" sz="2800"/>
              <a:t>mit verschiedenen Gaben dienen.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402338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Paulinisches Leitbild </a:t>
            </a:r>
            <a:r>
              <a:rPr lang="de-CH" dirty="0"/>
              <a:t>für das Netzwerk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50925" y="2181225"/>
            <a:ext cx="6638925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„Um euch zu stärken, d.h. damit ich zusammen </a:t>
            </a:r>
          </a:p>
          <a:p>
            <a:r>
              <a:rPr lang="de-CH" dirty="0"/>
              <a:t>mit euch getröstet werde!</a:t>
            </a:r>
            <a:r>
              <a:rPr lang="ja-JP" altLang="de-CH" dirty="0"/>
              <a:t>“</a:t>
            </a:r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sz="2800" dirty="0"/>
          </a:p>
          <a:p>
            <a:r>
              <a:rPr lang="de-CH" sz="2800" dirty="0"/>
              <a:t>Gute Partnerschaft verlangt, dass wir </a:t>
            </a:r>
          </a:p>
          <a:p>
            <a:r>
              <a:rPr lang="de-CH" sz="2800" dirty="0"/>
              <a:t>einander gegenseitig </a:t>
            </a:r>
          </a:p>
          <a:p>
            <a:r>
              <a:rPr lang="de-CH" sz="2800" dirty="0"/>
              <a:t>ermuntern, stärken und trösten.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8008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Paulinisches Leitbild </a:t>
            </a:r>
            <a:r>
              <a:rPr lang="de-CH" dirty="0"/>
              <a:t>für das Netzwerk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50925" y="2181225"/>
            <a:ext cx="6883991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CH" dirty="0"/>
              <a:t>„Durch </a:t>
            </a:r>
            <a:r>
              <a:rPr lang="de-CH" u="sng" dirty="0"/>
              <a:t>euren</a:t>
            </a:r>
            <a:r>
              <a:rPr lang="de-CH" dirty="0"/>
              <a:t> und </a:t>
            </a:r>
            <a:r>
              <a:rPr lang="de-CH" u="sng" dirty="0"/>
              <a:t>meinen</a:t>
            </a:r>
            <a:r>
              <a:rPr lang="de-CH" dirty="0"/>
              <a:t> Glauben, </a:t>
            </a:r>
          </a:p>
          <a:p>
            <a:r>
              <a:rPr lang="de-CH" dirty="0"/>
              <a:t>den wir miteinander haben!</a:t>
            </a:r>
            <a:r>
              <a:rPr lang="ja-JP" altLang="de-CH" dirty="0"/>
              <a:t>“</a:t>
            </a:r>
            <a:endParaRPr lang="de-CH" dirty="0"/>
          </a:p>
          <a:p>
            <a:endParaRPr lang="de-CH" dirty="0"/>
          </a:p>
          <a:p>
            <a:endParaRPr lang="de-CH" sz="2800" dirty="0"/>
          </a:p>
          <a:p>
            <a:r>
              <a:rPr lang="de-CH" sz="2800" dirty="0"/>
              <a:t>Gute Partnerschaft verlangt, dass wir </a:t>
            </a:r>
          </a:p>
          <a:p>
            <a:r>
              <a:rPr lang="de-CH" sz="2800" dirty="0"/>
              <a:t>gemeinsam im Glauben wachsen, und die</a:t>
            </a:r>
          </a:p>
          <a:p>
            <a:r>
              <a:rPr lang="de-CH" sz="2800" dirty="0"/>
              <a:t>verschiedenen Weisen, unseren Glauben </a:t>
            </a:r>
          </a:p>
          <a:p>
            <a:r>
              <a:rPr lang="de-CH" sz="2800" dirty="0"/>
              <a:t>zu leben, akzeptieren.				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845840"/>
            <a:ext cx="6800800" cy="1143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Paulinisches Leitbild </a:t>
            </a:r>
            <a:r>
              <a:rPr lang="de-CH" dirty="0"/>
              <a:t>für das Netzwerk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46125" y="276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43608" y="1828800"/>
            <a:ext cx="558579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dirty="0"/>
              <a:t>Paulus </a:t>
            </a:r>
            <a:r>
              <a:rPr lang="de-CH" dirty="0" smtClean="0"/>
              <a:t>ist ein wichtiger Zeuge für das Netzwerk der Mission. </a:t>
            </a:r>
            <a:r>
              <a:rPr lang="de-CH" dirty="0"/>
              <a:t>Er ist einmal Helfer und einmal Empfänger:</a:t>
            </a:r>
          </a:p>
          <a:p>
            <a:pPr>
              <a:spcBef>
                <a:spcPct val="50000"/>
              </a:spcBef>
            </a:pPr>
            <a:r>
              <a:rPr lang="de-CH" dirty="0"/>
              <a:t>Im Jahr 54 n.Chr. schreibt Paulus einen Brief nach Rom und bietet seinen Besuch an.</a:t>
            </a:r>
          </a:p>
          <a:p>
            <a:pPr>
              <a:spcBef>
                <a:spcPct val="50000"/>
              </a:spcBef>
            </a:pPr>
            <a:r>
              <a:rPr lang="de-CH" dirty="0" smtClean="0"/>
              <a:t>Im </a:t>
            </a:r>
            <a:r>
              <a:rPr lang="de-CH" dirty="0"/>
              <a:t>Jahr 58 n.Chr. schreibt Paulus </a:t>
            </a:r>
            <a:endParaRPr lang="de-CH" dirty="0" smtClean="0"/>
          </a:p>
          <a:p>
            <a:pPr>
              <a:spcBef>
                <a:spcPct val="50000"/>
              </a:spcBef>
            </a:pPr>
            <a:r>
              <a:rPr lang="de-CH" dirty="0" smtClean="0"/>
              <a:t>einen </a:t>
            </a:r>
            <a:r>
              <a:rPr lang="de-CH" dirty="0"/>
              <a:t>Brief aus dem Gefängnis in Rom und </a:t>
            </a:r>
            <a:r>
              <a:rPr lang="de-CH" dirty="0" smtClean="0"/>
              <a:t> dankt </a:t>
            </a:r>
            <a:r>
              <a:rPr lang="de-CH" dirty="0"/>
              <a:t>den Philippern für die </a:t>
            </a:r>
            <a:r>
              <a:rPr lang="de-CH" dirty="0" smtClean="0"/>
              <a:t>   Unterstützung</a:t>
            </a:r>
            <a:r>
              <a:rPr lang="de-CH" dirty="0"/>
              <a:t>.</a:t>
            </a:r>
          </a:p>
          <a:p>
            <a:pPr>
              <a:spcBef>
                <a:spcPct val="50000"/>
              </a:spcBef>
            </a:pPr>
            <a:endParaRPr lang="de-CH" dirty="0"/>
          </a:p>
        </p:txBody>
      </p:sp>
      <p:pic>
        <p:nvPicPr>
          <p:cNvPr id="34821" name="Picture 5" descr="im-gef-ngn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37112"/>
            <a:ext cx="2362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08920"/>
            <a:ext cx="2362200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609600"/>
            <a:ext cx="6800800" cy="1143000"/>
          </a:xfrm>
        </p:spPr>
        <p:txBody>
          <a:bodyPr/>
          <a:lstStyle/>
          <a:p>
            <a:r>
              <a:rPr lang="de-CH" dirty="0"/>
              <a:t>Brief </a:t>
            </a:r>
            <a:r>
              <a:rPr lang="de-CH" u="sng" dirty="0"/>
              <a:t>nach</a:t>
            </a:r>
            <a:r>
              <a:rPr lang="de-CH" dirty="0"/>
              <a:t> Rom und </a:t>
            </a:r>
            <a:r>
              <a:rPr lang="de-CH" u="sng" dirty="0"/>
              <a:t>aus</a:t>
            </a:r>
            <a:r>
              <a:rPr lang="de-CH" dirty="0"/>
              <a:t> Rom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71600" y="191683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Partnerschaft in der Mission entspricht </a:t>
            </a:r>
          </a:p>
          <a:p>
            <a:r>
              <a:rPr lang="de-DE" sz="3200" dirty="0"/>
              <a:t>d</a:t>
            </a:r>
            <a:r>
              <a:rPr lang="de-DE" sz="3200" dirty="0" smtClean="0"/>
              <a:t>em biblischen Modell.</a:t>
            </a:r>
            <a:endParaRPr lang="de-DE" sz="3200" dirty="0"/>
          </a:p>
        </p:txBody>
      </p:sp>
      <p:pic>
        <p:nvPicPr>
          <p:cNvPr id="2" name="Bild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01008"/>
            <a:ext cx="7732906" cy="245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0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äh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Nyad.thmx</Template>
  <TotalTime>0</TotalTime>
  <Words>963</Words>
  <Application>Microsoft Macintosh PowerPoint</Application>
  <PresentationFormat>Bildschirmpräsentation (4:3)</PresentationFormat>
  <Paragraphs>165</Paragraphs>
  <Slides>22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Nyad</vt:lpstr>
      <vt:lpstr>Connexio - Netzwerk</vt:lpstr>
      <vt:lpstr>Connexio-Netzwerk im NT</vt:lpstr>
      <vt:lpstr>Connexio-Netzwerk im NT</vt:lpstr>
      <vt:lpstr>Paulinisches Leitbild für das Netzwerk</vt:lpstr>
      <vt:lpstr>Paulinisches Leitbild für das Netzwerk</vt:lpstr>
      <vt:lpstr>Paulinisches Leitbild für das Netzwerk</vt:lpstr>
      <vt:lpstr>Paulinisches Leitbild für das Netzwerk</vt:lpstr>
      <vt:lpstr>Brief nach Rom und aus Rom</vt:lpstr>
      <vt:lpstr>PowerPoint-Präsentation</vt:lpstr>
      <vt:lpstr>PowerPoint-Präsentation</vt:lpstr>
      <vt:lpstr>Was mich bewegt</vt:lpstr>
      <vt:lpstr>Vor 25 Jahren begann mein Dienst als Bischof in Mittel- und Südeuropa</vt:lpstr>
      <vt:lpstr>Weltrat methodistischer Kirchen</vt:lpstr>
      <vt:lpstr>Prognose: Christen weltweit</vt:lpstr>
      <vt:lpstr>Partnerschaft für und mit Christen</vt:lpstr>
      <vt:lpstr>Eine Balance finden in der Partnerschaft</vt:lpstr>
      <vt:lpstr>Unsere Connexio Partner</vt:lpstr>
      <vt:lpstr>Was wir geben...</vt:lpstr>
      <vt:lpstr>Was empfangen wir?</vt:lpstr>
      <vt:lpstr>Migration als Chance</vt:lpstr>
      <vt:lpstr>PowerPoint-Präsentation</vt:lpstr>
      <vt:lpstr>PowerPoint-Präsentation</vt:lpstr>
    </vt:vector>
  </TitlesOfParts>
  <Company>Heinrich Bolleter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Heinrich Bolleter</dc:creator>
  <cp:lastModifiedBy>Heinrich Bolleter</cp:lastModifiedBy>
  <cp:revision>43</cp:revision>
  <cp:lastPrinted>2014-11-06T19:34:22Z</cp:lastPrinted>
  <dcterms:created xsi:type="dcterms:W3CDTF">2013-10-31T07:35:29Z</dcterms:created>
  <dcterms:modified xsi:type="dcterms:W3CDTF">2014-11-22T18:13:21Z</dcterms:modified>
</cp:coreProperties>
</file>